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79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82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83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86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89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90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91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92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93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94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98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99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00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01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02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103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104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105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106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107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108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109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110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111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112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113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114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115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116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117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118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119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120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121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122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123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124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125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126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127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128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129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130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131.xml" ContentType="application/vnd.openxmlformats-officedocument.presentationml.notesSlide+xml"/>
  <Override PartName="/ppt/theme/themeOverride78.xml" ContentType="application/vnd.openxmlformats-officedocument.themeOverride+xml"/>
  <Override PartName="/ppt/notesSlides/notesSlide132.xml" ContentType="application/vnd.openxmlformats-officedocument.presentationml.notesSlide+xml"/>
  <Override PartName="/ppt/theme/themeOverride79.xml" ContentType="application/vnd.openxmlformats-officedocument.themeOverride+xml"/>
  <Override PartName="/ppt/notesSlides/notesSlide133.xml" ContentType="application/vnd.openxmlformats-officedocument.presentationml.notesSlide+xml"/>
  <Override PartName="/ppt/theme/themeOverride80.xml" ContentType="application/vnd.openxmlformats-officedocument.themeOverride+xml"/>
  <Override PartName="/ppt/notesSlides/notesSlide134.xml" ContentType="application/vnd.openxmlformats-officedocument.presentationml.notesSlide+xml"/>
  <Override PartName="/ppt/theme/themeOverride81.xml" ContentType="application/vnd.openxmlformats-officedocument.themeOverride+xml"/>
  <Override PartName="/ppt/notesSlides/notesSlide135.xml" ContentType="application/vnd.openxmlformats-officedocument.presentationml.notesSlide+xml"/>
  <Override PartName="/ppt/theme/themeOverride82.xml" ContentType="application/vnd.openxmlformats-officedocument.themeOverride+xml"/>
  <Override PartName="/ppt/notesSlides/notesSlide136.xml" ContentType="application/vnd.openxmlformats-officedocument.presentationml.notesSlide+xml"/>
  <Override PartName="/ppt/theme/themeOverride83.xml" ContentType="application/vnd.openxmlformats-officedocument.themeOverride+xml"/>
  <Override PartName="/ppt/notesSlides/notesSlide137.xml" ContentType="application/vnd.openxmlformats-officedocument.presentationml.notesSlide+xml"/>
  <Override PartName="/ppt/theme/themeOverride84.xml" ContentType="application/vnd.openxmlformats-officedocument.themeOverride+xml"/>
  <Override PartName="/ppt/notesSlides/notesSlide138.xml" ContentType="application/vnd.openxmlformats-officedocument.presentationml.notesSlide+xml"/>
  <Override PartName="/ppt/theme/themeOverride85.xml" ContentType="application/vnd.openxmlformats-officedocument.themeOverride+xml"/>
  <Override PartName="/ppt/notesSlides/notesSlide139.xml" ContentType="application/vnd.openxmlformats-officedocument.presentationml.notesSlide+xml"/>
  <Override PartName="/ppt/theme/themeOverride86.xml" ContentType="application/vnd.openxmlformats-officedocument.themeOverride+xml"/>
  <Override PartName="/ppt/notesSlides/notesSlide140.xml" ContentType="application/vnd.openxmlformats-officedocument.presentationml.notesSlide+xml"/>
  <Override PartName="/ppt/theme/themeOverride87.xml" ContentType="application/vnd.openxmlformats-officedocument.themeOverride+xml"/>
  <Override PartName="/ppt/notesSlides/notesSlide141.xml" ContentType="application/vnd.openxmlformats-officedocument.presentationml.notesSlide+xml"/>
  <Override PartName="/ppt/theme/themeOverride88.xml" ContentType="application/vnd.openxmlformats-officedocument.themeOverride+xml"/>
  <Override PartName="/ppt/notesSlides/notesSlide142.xml" ContentType="application/vnd.openxmlformats-officedocument.presentationml.notesSlide+xml"/>
  <Override PartName="/ppt/theme/themeOverride89.xml" ContentType="application/vnd.openxmlformats-officedocument.themeOverride+xml"/>
  <Override PartName="/ppt/notesSlides/notesSlide143.xml" ContentType="application/vnd.openxmlformats-officedocument.presentationml.notesSlide+xml"/>
  <Override PartName="/ppt/theme/themeOverride90.xml" ContentType="application/vnd.openxmlformats-officedocument.themeOverride+xml"/>
  <Override PartName="/ppt/notesSlides/notesSlide144.xml" ContentType="application/vnd.openxmlformats-officedocument.presentationml.notesSlide+xml"/>
  <Override PartName="/ppt/theme/themeOverride91.xml" ContentType="application/vnd.openxmlformats-officedocument.themeOverride+xml"/>
  <Override PartName="/ppt/notesSlides/notesSlide145.xml" ContentType="application/vnd.openxmlformats-officedocument.presentationml.notesSlide+xml"/>
  <Override PartName="/ppt/theme/themeOverride92.xml" ContentType="application/vnd.openxmlformats-officedocument.themeOverride+xml"/>
  <Override PartName="/ppt/notesSlides/notesSlide146.xml" ContentType="application/vnd.openxmlformats-officedocument.presentationml.notesSlide+xml"/>
  <Override PartName="/ppt/theme/themeOverride93.xml" ContentType="application/vnd.openxmlformats-officedocument.themeOverride+xml"/>
  <Override PartName="/ppt/notesSlides/notesSlide147.xml" ContentType="application/vnd.openxmlformats-officedocument.presentationml.notesSlide+xml"/>
  <Override PartName="/ppt/theme/themeOverride94.xml" ContentType="application/vnd.openxmlformats-officedocument.themeOverride+xml"/>
  <Override PartName="/ppt/notesSlides/notesSlide148.xml" ContentType="application/vnd.openxmlformats-officedocument.presentationml.notesSlide+xml"/>
  <Override PartName="/ppt/theme/themeOverride95.xml" ContentType="application/vnd.openxmlformats-officedocument.themeOverride+xml"/>
  <Override PartName="/ppt/notesSlides/notesSlide149.xml" ContentType="application/vnd.openxmlformats-officedocument.presentationml.notesSlide+xml"/>
  <Override PartName="/ppt/theme/themeOverride96.xml" ContentType="application/vnd.openxmlformats-officedocument.themeOverride+xml"/>
  <Override PartName="/ppt/notesSlides/notesSlide150.xml" ContentType="application/vnd.openxmlformats-officedocument.presentationml.notesSlide+xml"/>
  <Override PartName="/ppt/theme/themeOverride97.xml" ContentType="application/vnd.openxmlformats-officedocument.themeOverride+xml"/>
  <Override PartName="/ppt/notesSlides/notesSlide151.xml" ContentType="application/vnd.openxmlformats-officedocument.presentationml.notesSlide+xml"/>
  <Override PartName="/ppt/theme/themeOverride98.xml" ContentType="application/vnd.openxmlformats-officedocument.themeOverride+xml"/>
  <Override PartName="/ppt/notesSlides/notesSlide152.xml" ContentType="application/vnd.openxmlformats-officedocument.presentationml.notesSlide+xml"/>
  <Override PartName="/ppt/theme/themeOverride99.xml" ContentType="application/vnd.openxmlformats-officedocument.themeOverride+xml"/>
  <Override PartName="/ppt/notesSlides/notesSlide153.xml" ContentType="application/vnd.openxmlformats-officedocument.presentationml.notesSlide+xml"/>
  <Override PartName="/ppt/theme/themeOverride100.xml" ContentType="application/vnd.openxmlformats-officedocument.themeOverride+xml"/>
  <Override PartName="/ppt/notesSlides/notesSlide154.xml" ContentType="application/vnd.openxmlformats-officedocument.presentationml.notesSlide+xml"/>
  <Override PartName="/ppt/theme/themeOverride101.xml" ContentType="application/vnd.openxmlformats-officedocument.themeOverride+xml"/>
  <Override PartName="/ppt/notesSlides/notesSlide155.xml" ContentType="application/vnd.openxmlformats-officedocument.presentationml.notesSlide+xml"/>
  <Override PartName="/ppt/theme/themeOverride102.xml" ContentType="application/vnd.openxmlformats-officedocument.themeOverride+xml"/>
  <Override PartName="/ppt/notesSlides/notesSlide156.xml" ContentType="application/vnd.openxmlformats-officedocument.presentationml.notesSlide+xml"/>
  <Override PartName="/ppt/theme/themeOverride103.xml" ContentType="application/vnd.openxmlformats-officedocument.themeOverride+xml"/>
  <Override PartName="/ppt/notesSlides/notesSlide157.xml" ContentType="application/vnd.openxmlformats-officedocument.presentationml.notesSlide+xml"/>
  <Override PartName="/ppt/theme/themeOverride104.xml" ContentType="application/vnd.openxmlformats-officedocument.themeOverride+xml"/>
  <Override PartName="/ppt/notesSlides/notesSlide158.xml" ContentType="application/vnd.openxmlformats-officedocument.presentationml.notesSlide+xml"/>
  <Override PartName="/ppt/theme/themeOverride105.xml" ContentType="application/vnd.openxmlformats-officedocument.themeOverride+xml"/>
  <Override PartName="/ppt/notesSlides/notesSlide159.xml" ContentType="application/vnd.openxmlformats-officedocument.presentationml.notesSlide+xml"/>
  <Override PartName="/ppt/theme/themeOverride106.xml" ContentType="application/vnd.openxmlformats-officedocument.themeOverride+xml"/>
  <Override PartName="/ppt/notesSlides/notesSlide160.xml" ContentType="application/vnd.openxmlformats-officedocument.presentationml.notesSlide+xml"/>
  <Override PartName="/ppt/theme/themeOverride107.xml" ContentType="application/vnd.openxmlformats-officedocument.themeOverride+xml"/>
  <Override PartName="/ppt/notesSlides/notesSlide161.xml" ContentType="application/vnd.openxmlformats-officedocument.presentationml.notesSlide+xml"/>
  <Override PartName="/ppt/theme/themeOverride108.xml" ContentType="application/vnd.openxmlformats-officedocument.themeOverride+xml"/>
  <Override PartName="/ppt/notesSlides/notesSlide162.xml" ContentType="application/vnd.openxmlformats-officedocument.presentationml.notesSlide+xml"/>
  <Override PartName="/ppt/theme/themeOverride109.xml" ContentType="application/vnd.openxmlformats-officedocument.themeOverride+xml"/>
  <Override PartName="/ppt/notesSlides/notesSlide163.xml" ContentType="application/vnd.openxmlformats-officedocument.presentationml.notesSlide+xml"/>
  <Override PartName="/ppt/theme/themeOverride110.xml" ContentType="application/vnd.openxmlformats-officedocument.themeOverride+xml"/>
  <Override PartName="/ppt/notesSlides/notesSlide164.xml" ContentType="application/vnd.openxmlformats-officedocument.presentationml.notesSlide+xml"/>
  <Override PartName="/ppt/theme/themeOverride111.xml" ContentType="application/vnd.openxmlformats-officedocument.themeOverride+xml"/>
  <Override PartName="/ppt/notesSlides/notesSlide165.xml" ContentType="application/vnd.openxmlformats-officedocument.presentationml.notesSlide+xml"/>
  <Override PartName="/ppt/theme/themeOverride112.xml" ContentType="application/vnd.openxmlformats-officedocument.themeOverride+xml"/>
  <Override PartName="/ppt/notesSlides/notesSlide166.xml" ContentType="application/vnd.openxmlformats-officedocument.presentationml.notesSlide+xml"/>
  <Override PartName="/ppt/theme/themeOverride113.xml" ContentType="application/vnd.openxmlformats-officedocument.themeOverride+xml"/>
  <Override PartName="/ppt/notesSlides/notesSlide167.xml" ContentType="application/vnd.openxmlformats-officedocument.presentationml.notesSlide+xml"/>
  <Override PartName="/ppt/theme/themeOverride114.xml" ContentType="application/vnd.openxmlformats-officedocument.themeOverride+xml"/>
  <Override PartName="/ppt/notesSlides/notesSlide168.xml" ContentType="application/vnd.openxmlformats-officedocument.presentationml.notesSlide+xml"/>
  <Override PartName="/ppt/theme/themeOverride115.xml" ContentType="application/vnd.openxmlformats-officedocument.themeOverride+xml"/>
  <Override PartName="/ppt/notesSlides/notesSlide169.xml" ContentType="application/vnd.openxmlformats-officedocument.presentationml.notesSlide+xml"/>
  <Override PartName="/ppt/theme/themeOverride116.xml" ContentType="application/vnd.openxmlformats-officedocument.themeOverride+xml"/>
  <Override PartName="/ppt/notesSlides/notesSlide170.xml" ContentType="application/vnd.openxmlformats-officedocument.presentationml.notesSlide+xml"/>
  <Override PartName="/ppt/theme/themeOverride117.xml" ContentType="application/vnd.openxmlformats-officedocument.themeOverride+xml"/>
  <Override PartName="/ppt/notesSlides/notesSlide171.xml" ContentType="application/vnd.openxmlformats-officedocument.presentationml.notesSlide+xml"/>
  <Override PartName="/ppt/theme/themeOverride118.xml" ContentType="application/vnd.openxmlformats-officedocument.themeOverride+xml"/>
  <Override PartName="/ppt/notesSlides/notesSlide172.xml" ContentType="application/vnd.openxmlformats-officedocument.presentationml.notesSlide+xml"/>
  <Override PartName="/ppt/theme/themeOverride119.xml" ContentType="application/vnd.openxmlformats-officedocument.themeOverride+xml"/>
  <Override PartName="/ppt/notesSlides/notesSlide173.xml" ContentType="application/vnd.openxmlformats-officedocument.presentationml.notesSlide+xml"/>
  <Override PartName="/ppt/theme/themeOverride120.xml" ContentType="application/vnd.openxmlformats-officedocument.themeOverride+xml"/>
  <Override PartName="/ppt/notesSlides/notesSlide174.xml" ContentType="application/vnd.openxmlformats-officedocument.presentationml.notesSlide+xml"/>
  <Override PartName="/ppt/theme/themeOverride121.xml" ContentType="application/vnd.openxmlformats-officedocument.themeOverride+xml"/>
  <Override PartName="/ppt/notesSlides/notesSlide175.xml" ContentType="application/vnd.openxmlformats-officedocument.presentationml.notesSlide+xml"/>
  <Override PartName="/ppt/theme/themeOverride122.xml" ContentType="application/vnd.openxmlformats-officedocument.themeOverride+xml"/>
  <Override PartName="/ppt/notesSlides/notesSlide176.xml" ContentType="application/vnd.openxmlformats-officedocument.presentationml.notesSlide+xml"/>
  <Override PartName="/ppt/theme/themeOverride123.xml" ContentType="application/vnd.openxmlformats-officedocument.themeOverride+xml"/>
  <Override PartName="/ppt/notesSlides/notesSlide177.xml" ContentType="application/vnd.openxmlformats-officedocument.presentationml.notesSlide+xml"/>
  <Override PartName="/ppt/theme/themeOverride124.xml" ContentType="application/vnd.openxmlformats-officedocument.themeOverride+xml"/>
  <Override PartName="/ppt/notesSlides/notesSlide178.xml" ContentType="application/vnd.openxmlformats-officedocument.presentationml.notesSlide+xml"/>
  <Override PartName="/ppt/theme/themeOverride125.xml" ContentType="application/vnd.openxmlformats-officedocument.themeOverride+xml"/>
  <Override PartName="/ppt/notesSlides/notesSlide179.xml" ContentType="application/vnd.openxmlformats-officedocument.presentationml.notesSlide+xml"/>
  <Override PartName="/ppt/theme/themeOverride126.xml" ContentType="application/vnd.openxmlformats-officedocument.themeOverride+xml"/>
  <Override PartName="/ppt/notesSlides/notesSlide180.xml" ContentType="application/vnd.openxmlformats-officedocument.presentationml.notesSlide+xml"/>
  <Override PartName="/ppt/theme/themeOverride127.xml" ContentType="application/vnd.openxmlformats-officedocument.themeOverride+xml"/>
  <Override PartName="/ppt/notesSlides/notesSlide181.xml" ContentType="application/vnd.openxmlformats-officedocument.presentationml.notesSlide+xml"/>
  <Override PartName="/ppt/theme/themeOverride128.xml" ContentType="application/vnd.openxmlformats-officedocument.themeOverride+xml"/>
  <Override PartName="/ppt/notesSlides/notesSlide182.xml" ContentType="application/vnd.openxmlformats-officedocument.presentationml.notesSlide+xml"/>
  <Override PartName="/ppt/theme/themeOverride129.xml" ContentType="application/vnd.openxmlformats-officedocument.themeOverr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85"/>
  </p:notesMasterIdLst>
  <p:sldIdLst>
    <p:sldId id="636" r:id="rId2"/>
    <p:sldId id="664" r:id="rId3"/>
    <p:sldId id="589" r:id="rId4"/>
    <p:sldId id="665" r:id="rId5"/>
    <p:sldId id="682" r:id="rId6"/>
    <p:sldId id="683" r:id="rId7"/>
    <p:sldId id="684" r:id="rId8"/>
    <p:sldId id="685" r:id="rId9"/>
    <p:sldId id="686" r:id="rId10"/>
    <p:sldId id="687" r:id="rId11"/>
    <p:sldId id="692" r:id="rId12"/>
    <p:sldId id="693" r:id="rId13"/>
    <p:sldId id="695" r:id="rId14"/>
    <p:sldId id="689" r:id="rId15"/>
    <p:sldId id="688" r:id="rId16"/>
    <p:sldId id="788" r:id="rId17"/>
    <p:sldId id="696" r:id="rId18"/>
    <p:sldId id="697" r:id="rId19"/>
    <p:sldId id="698" r:id="rId20"/>
    <p:sldId id="699" r:id="rId21"/>
    <p:sldId id="700" r:id="rId22"/>
    <p:sldId id="702" r:id="rId23"/>
    <p:sldId id="704" r:id="rId24"/>
    <p:sldId id="705" r:id="rId25"/>
    <p:sldId id="706" r:id="rId26"/>
    <p:sldId id="703" r:id="rId27"/>
    <p:sldId id="708" r:id="rId28"/>
    <p:sldId id="709" r:id="rId29"/>
    <p:sldId id="710" r:id="rId30"/>
    <p:sldId id="711" r:id="rId31"/>
    <p:sldId id="712" r:id="rId32"/>
    <p:sldId id="713" r:id="rId33"/>
    <p:sldId id="714" r:id="rId34"/>
    <p:sldId id="887" r:id="rId35"/>
    <p:sldId id="727" r:id="rId36"/>
    <p:sldId id="715" r:id="rId37"/>
    <p:sldId id="716" r:id="rId38"/>
    <p:sldId id="717" r:id="rId39"/>
    <p:sldId id="718" r:id="rId40"/>
    <p:sldId id="720" r:id="rId41"/>
    <p:sldId id="721" r:id="rId42"/>
    <p:sldId id="722" r:id="rId43"/>
    <p:sldId id="725" r:id="rId44"/>
    <p:sldId id="726" r:id="rId45"/>
    <p:sldId id="729" r:id="rId46"/>
    <p:sldId id="728" r:id="rId47"/>
    <p:sldId id="730" r:id="rId48"/>
    <p:sldId id="731" r:id="rId49"/>
    <p:sldId id="681" r:id="rId50"/>
    <p:sldId id="653" r:id="rId51"/>
    <p:sldId id="638" r:id="rId52"/>
    <p:sldId id="639" r:id="rId53"/>
    <p:sldId id="608" r:id="rId54"/>
    <p:sldId id="794" r:id="rId55"/>
    <p:sldId id="747" r:id="rId56"/>
    <p:sldId id="732" r:id="rId57"/>
    <p:sldId id="804" r:id="rId58"/>
    <p:sldId id="805" r:id="rId59"/>
    <p:sldId id="733" r:id="rId60"/>
    <p:sldId id="790" r:id="rId61"/>
    <p:sldId id="796" r:id="rId62"/>
    <p:sldId id="878" r:id="rId63"/>
    <p:sldId id="795" r:id="rId64"/>
    <p:sldId id="844" r:id="rId65"/>
    <p:sldId id="845" r:id="rId66"/>
    <p:sldId id="841" r:id="rId67"/>
    <p:sldId id="849" r:id="rId68"/>
    <p:sldId id="789" r:id="rId69"/>
    <p:sldId id="894" r:id="rId70"/>
    <p:sldId id="893" r:id="rId71"/>
    <p:sldId id="850" r:id="rId72"/>
    <p:sldId id="892" r:id="rId73"/>
    <p:sldId id="734" r:id="rId74"/>
    <p:sldId id="791" r:id="rId75"/>
    <p:sldId id="851" r:id="rId76"/>
    <p:sldId id="852" r:id="rId77"/>
    <p:sldId id="853" r:id="rId78"/>
    <p:sldId id="855" r:id="rId79"/>
    <p:sldId id="854" r:id="rId80"/>
    <p:sldId id="799" r:id="rId81"/>
    <p:sldId id="754" r:id="rId82"/>
    <p:sldId id="895" r:id="rId83"/>
    <p:sldId id="749" r:id="rId84"/>
    <p:sldId id="628" r:id="rId85"/>
    <p:sldId id="750" r:id="rId86"/>
    <p:sldId id="751" r:id="rId87"/>
    <p:sldId id="752" r:id="rId88"/>
    <p:sldId id="753" r:id="rId89"/>
    <p:sldId id="755" r:id="rId90"/>
    <p:sldId id="756" r:id="rId91"/>
    <p:sldId id="757" r:id="rId92"/>
    <p:sldId id="758" r:id="rId93"/>
    <p:sldId id="759" r:id="rId94"/>
    <p:sldId id="761" r:id="rId95"/>
    <p:sldId id="760" r:id="rId96"/>
    <p:sldId id="762" r:id="rId97"/>
    <p:sldId id="740" r:id="rId98"/>
    <p:sldId id="764" r:id="rId99"/>
    <p:sldId id="859" r:id="rId100"/>
    <p:sldId id="801" r:id="rId101"/>
    <p:sldId id="610" r:id="rId102"/>
    <p:sldId id="881" r:id="rId103"/>
    <p:sldId id="882" r:id="rId104"/>
    <p:sldId id="856" r:id="rId105"/>
    <p:sldId id="765" r:id="rId106"/>
    <p:sldId id="766" r:id="rId107"/>
    <p:sldId id="668" r:id="rId108"/>
    <p:sldId id="612" r:id="rId109"/>
    <p:sldId id="613" r:id="rId110"/>
    <p:sldId id="614" r:id="rId111"/>
    <p:sldId id="616" r:id="rId112"/>
    <p:sldId id="669" r:id="rId113"/>
    <p:sldId id="767" r:id="rId114"/>
    <p:sldId id="802" r:id="rId115"/>
    <p:sldId id="611" r:id="rId116"/>
    <p:sldId id="670" r:id="rId117"/>
    <p:sldId id="768" r:id="rId118"/>
    <p:sldId id="619" r:id="rId119"/>
    <p:sldId id="769" r:id="rId120"/>
    <p:sldId id="862" r:id="rId121"/>
    <p:sldId id="863" r:id="rId122"/>
    <p:sldId id="770" r:id="rId123"/>
    <p:sldId id="817" r:id="rId124"/>
    <p:sldId id="771" r:id="rId125"/>
    <p:sldId id="818" r:id="rId126"/>
    <p:sldId id="772" r:id="rId127"/>
    <p:sldId id="885" r:id="rId128"/>
    <p:sldId id="776" r:id="rId129"/>
    <p:sldId id="819" r:id="rId130"/>
    <p:sldId id="820" r:id="rId131"/>
    <p:sldId id="821" r:id="rId132"/>
    <p:sldId id="775" r:id="rId133"/>
    <p:sldId id="822" r:id="rId134"/>
    <p:sldId id="896" r:id="rId135"/>
    <p:sldId id="774" r:id="rId136"/>
    <p:sldId id="777" r:id="rId137"/>
    <p:sldId id="778" r:id="rId138"/>
    <p:sldId id="624" r:id="rId139"/>
    <p:sldId id="824" r:id="rId140"/>
    <p:sldId id="779" r:id="rId141"/>
    <p:sldId id="647" r:id="rId142"/>
    <p:sldId id="826" r:id="rId143"/>
    <p:sldId id="780" r:id="rId144"/>
    <p:sldId id="784" r:id="rId145"/>
    <p:sldId id="803" r:id="rId146"/>
    <p:sldId id="673" r:id="rId147"/>
    <p:sldId id="897" r:id="rId148"/>
    <p:sldId id="652" r:id="rId149"/>
    <p:sldId id="782" r:id="rId150"/>
    <p:sldId id="781" r:id="rId151"/>
    <p:sldId id="592" r:id="rId152"/>
    <p:sldId id="594" r:id="rId153"/>
    <p:sldId id="595" r:id="rId154"/>
    <p:sldId id="596" r:id="rId155"/>
    <p:sldId id="593" r:id="rId156"/>
    <p:sldId id="597" r:id="rId157"/>
    <p:sldId id="606" r:id="rId158"/>
    <p:sldId id="598" r:id="rId159"/>
    <p:sldId id="599" r:id="rId160"/>
    <p:sldId id="600" r:id="rId161"/>
    <p:sldId id="601" r:id="rId162"/>
    <p:sldId id="602" r:id="rId163"/>
    <p:sldId id="588" r:id="rId164"/>
    <p:sldId id="439" r:id="rId165"/>
    <p:sldId id="666" r:id="rId166"/>
    <p:sldId id="443" r:id="rId167"/>
    <p:sldId id="444" r:id="rId168"/>
    <p:sldId id="445" r:id="rId169"/>
    <p:sldId id="449" r:id="rId170"/>
    <p:sldId id="451" r:id="rId171"/>
    <p:sldId id="452" r:id="rId172"/>
    <p:sldId id="453" r:id="rId173"/>
    <p:sldId id="785" r:id="rId174"/>
    <p:sldId id="454" r:id="rId175"/>
    <p:sldId id="786" r:id="rId176"/>
    <p:sldId id="662" r:id="rId177"/>
    <p:sldId id="648" r:id="rId178"/>
    <p:sldId id="649" r:id="rId179"/>
    <p:sldId id="656" r:id="rId180"/>
    <p:sldId id="650" r:id="rId181"/>
    <p:sldId id="651" r:id="rId182"/>
    <p:sldId id="586" r:id="rId183"/>
    <p:sldId id="604" r:id="rId184"/>
  </p:sldIdLst>
  <p:sldSz cx="9144000" cy="6858000" type="screen4x3"/>
  <p:notesSz cx="6858000" cy="9144000"/>
  <p:custDataLst>
    <p:tags r:id="rId1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3300"/>
    <a:srgbClr val="CC0000"/>
    <a:srgbClr val="000000"/>
    <a:srgbClr val="660033"/>
    <a:srgbClr val="669900"/>
    <a:srgbClr val="FF3399"/>
    <a:srgbClr val="FFCC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79160" autoAdjust="0"/>
  </p:normalViewPr>
  <p:slideViewPr>
    <p:cSldViewPr>
      <p:cViewPr varScale="1">
        <p:scale>
          <a:sx n="63" d="100"/>
          <a:sy n="63" d="100"/>
        </p:scale>
        <p:origin x="1044" y="66"/>
      </p:cViewPr>
      <p:guideLst>
        <p:guide orient="horz" pos="324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81.xml"/><Relationship Id="rId55" Type="http://schemas.openxmlformats.org/officeDocument/2006/relationships/slide" Target="slides/slide86.xml"/><Relationship Id="rId63" Type="http://schemas.openxmlformats.org/officeDocument/2006/relationships/slide" Target="slides/slide94.xml"/><Relationship Id="rId68" Type="http://schemas.openxmlformats.org/officeDocument/2006/relationships/slide" Target="slides/slide102.xml"/><Relationship Id="rId76" Type="http://schemas.openxmlformats.org/officeDocument/2006/relationships/slide" Target="slides/slide151.xml"/><Relationship Id="rId84" Type="http://schemas.openxmlformats.org/officeDocument/2006/relationships/slide" Target="slides/slide159.xml"/><Relationship Id="rId89" Type="http://schemas.openxmlformats.org/officeDocument/2006/relationships/slide" Target="slides/slide165.xml"/><Relationship Id="rId97" Type="http://schemas.openxmlformats.org/officeDocument/2006/relationships/slide" Target="slides/slide173.xml"/><Relationship Id="rId7" Type="http://schemas.openxmlformats.org/officeDocument/2006/relationships/slide" Target="slides/slide7.xml"/><Relationship Id="rId71" Type="http://schemas.openxmlformats.org/officeDocument/2006/relationships/slide" Target="slides/slide108.xml"/><Relationship Id="rId92" Type="http://schemas.openxmlformats.org/officeDocument/2006/relationships/slide" Target="slides/slide16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84.xml"/><Relationship Id="rId58" Type="http://schemas.openxmlformats.org/officeDocument/2006/relationships/slide" Target="slides/slide89.xml"/><Relationship Id="rId66" Type="http://schemas.openxmlformats.org/officeDocument/2006/relationships/slide" Target="slides/slide100.xml"/><Relationship Id="rId74" Type="http://schemas.openxmlformats.org/officeDocument/2006/relationships/slide" Target="slides/slide111.xml"/><Relationship Id="rId79" Type="http://schemas.openxmlformats.org/officeDocument/2006/relationships/slide" Target="slides/slide154.xml"/><Relationship Id="rId87" Type="http://schemas.openxmlformats.org/officeDocument/2006/relationships/slide" Target="slides/slide162.xml"/><Relationship Id="rId5" Type="http://schemas.openxmlformats.org/officeDocument/2006/relationships/slide" Target="slides/slide5.xml"/><Relationship Id="rId61" Type="http://schemas.openxmlformats.org/officeDocument/2006/relationships/slide" Target="slides/slide92.xml"/><Relationship Id="rId82" Type="http://schemas.openxmlformats.org/officeDocument/2006/relationships/slide" Target="slides/slide157.xml"/><Relationship Id="rId90" Type="http://schemas.openxmlformats.org/officeDocument/2006/relationships/slide" Target="slides/slide166.xml"/><Relationship Id="rId95" Type="http://schemas.openxmlformats.org/officeDocument/2006/relationships/slide" Target="slides/slide171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87.xml"/><Relationship Id="rId64" Type="http://schemas.openxmlformats.org/officeDocument/2006/relationships/slide" Target="slides/slide95.xml"/><Relationship Id="rId69" Type="http://schemas.openxmlformats.org/officeDocument/2006/relationships/slide" Target="slides/slide103.xml"/><Relationship Id="rId77" Type="http://schemas.openxmlformats.org/officeDocument/2006/relationships/slide" Target="slides/slide152.xml"/><Relationship Id="rId100" Type="http://schemas.openxmlformats.org/officeDocument/2006/relationships/slide" Target="slides/slide182.xml"/><Relationship Id="rId8" Type="http://schemas.openxmlformats.org/officeDocument/2006/relationships/slide" Target="slides/slide8.xml"/><Relationship Id="rId51" Type="http://schemas.openxmlformats.org/officeDocument/2006/relationships/slide" Target="slides/slide82.xml"/><Relationship Id="rId72" Type="http://schemas.openxmlformats.org/officeDocument/2006/relationships/slide" Target="slides/slide109.xml"/><Relationship Id="rId80" Type="http://schemas.openxmlformats.org/officeDocument/2006/relationships/slide" Target="slides/slide155.xml"/><Relationship Id="rId85" Type="http://schemas.openxmlformats.org/officeDocument/2006/relationships/slide" Target="slides/slide160.xml"/><Relationship Id="rId93" Type="http://schemas.openxmlformats.org/officeDocument/2006/relationships/slide" Target="slides/slide169.xml"/><Relationship Id="rId98" Type="http://schemas.openxmlformats.org/officeDocument/2006/relationships/slide" Target="slides/slide175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90.xml"/><Relationship Id="rId67" Type="http://schemas.openxmlformats.org/officeDocument/2006/relationships/slide" Target="slides/slide101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85.xml"/><Relationship Id="rId62" Type="http://schemas.openxmlformats.org/officeDocument/2006/relationships/slide" Target="slides/slide93.xml"/><Relationship Id="rId70" Type="http://schemas.openxmlformats.org/officeDocument/2006/relationships/slide" Target="slides/slide107.xml"/><Relationship Id="rId75" Type="http://schemas.openxmlformats.org/officeDocument/2006/relationships/slide" Target="slides/slide115.xml"/><Relationship Id="rId83" Type="http://schemas.openxmlformats.org/officeDocument/2006/relationships/slide" Target="slides/slide158.xml"/><Relationship Id="rId88" Type="http://schemas.openxmlformats.org/officeDocument/2006/relationships/slide" Target="slides/slide164.xml"/><Relationship Id="rId91" Type="http://schemas.openxmlformats.org/officeDocument/2006/relationships/slide" Target="slides/slide167.xml"/><Relationship Id="rId96" Type="http://schemas.openxmlformats.org/officeDocument/2006/relationships/slide" Target="slides/slide17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88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83.xml"/><Relationship Id="rId60" Type="http://schemas.openxmlformats.org/officeDocument/2006/relationships/slide" Target="slides/slide91.xml"/><Relationship Id="rId65" Type="http://schemas.openxmlformats.org/officeDocument/2006/relationships/slide" Target="slides/slide96.xml"/><Relationship Id="rId73" Type="http://schemas.openxmlformats.org/officeDocument/2006/relationships/slide" Target="slides/slide110.xml"/><Relationship Id="rId78" Type="http://schemas.openxmlformats.org/officeDocument/2006/relationships/slide" Target="slides/slide153.xml"/><Relationship Id="rId81" Type="http://schemas.openxmlformats.org/officeDocument/2006/relationships/slide" Target="slides/slide156.xml"/><Relationship Id="rId86" Type="http://schemas.openxmlformats.org/officeDocument/2006/relationships/slide" Target="slides/slide161.xml"/><Relationship Id="rId94" Type="http://schemas.openxmlformats.org/officeDocument/2006/relationships/slide" Target="slides/slide170.xml"/><Relationship Id="rId99" Type="http://schemas.openxmlformats.org/officeDocument/2006/relationships/slide" Target="slides/slide176.xml"/><Relationship Id="rId101" Type="http://schemas.openxmlformats.org/officeDocument/2006/relationships/slide" Target="slides/slide18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A46B441-3861-44E4-8E51-9BDE99ECD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729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99164-1747-455D-AE38-F13F71C44CF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4B6B9-957A-464F-9701-B1E10A9683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0492980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C54AB-F2C1-4E9B-9BE1-3481693BB695}" type="slidenum">
              <a:rPr lang="en-US" altLang="en-US"/>
              <a:pPr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61518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AAA14-8EFC-443B-A703-E032AEAD447D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182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AAA14-8EFC-443B-A703-E032AEAD447D}" type="slidenum">
              <a:rPr lang="en-US" altLang="en-US"/>
              <a:pPr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7774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AAA14-8EFC-443B-A703-E032AEAD447D}" type="slidenum">
              <a:rPr lang="en-US" altLang="en-US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716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819FA3-A254-4EE4-BFF4-811574E820D2}" type="slidenum">
              <a:rPr lang="en-US" altLang="en-US"/>
              <a:pPr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0329521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4B775-9C1A-44E7-9AB2-0860453C7819}" type="slidenum">
              <a:rPr lang="en-US" altLang="en-US"/>
              <a:pPr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470041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46F2C6-B7AD-4BC4-B3DE-CBA6B8ED0A76}" type="slidenum">
              <a:rPr lang="en-US" altLang="en-US"/>
              <a:pPr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70793123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C54AB-F2C1-4E9B-9BE1-3481693BB695}" type="slidenum">
              <a:rPr lang="en-US" altLang="en-US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91545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D6FB0A-EC2F-48D9-9E25-39AE9D846188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81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3CE11-6FD7-46DA-BA20-265B77F1E0F0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8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376041-BC81-4D93-AA26-52D66E54546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1411380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FAEE88-B1FF-49D8-8C9D-3856AA40C92A}" type="slidenum">
              <a:rPr lang="en-US" altLang="en-US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282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031B6B-C097-41FD-882E-070A8502EA96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905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16A5E-E2D8-463E-B72B-12F15D7A2A73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85726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00160-EA4B-420B-BAEF-EE46293566C0}" type="slidenum">
              <a:rPr lang="en-US" altLang="en-US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22330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00160-EA4B-420B-BAEF-EE46293566C0}" type="slidenum">
              <a:rPr lang="en-US" altLang="en-US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850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662765-B64A-4792-A10E-DBA580A9B127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8123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CAA8A8-AE9D-49D0-B8EA-C2DD828D59B2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78307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5DCE3-45B9-4939-A2E9-1F313444FAC1}" type="slidenum">
              <a:rPr lang="en-US" altLang="en-US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07360132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052FA-EDED-46D2-8914-6B0FF04DC1B4}" type="slidenum">
              <a:rPr lang="en-US" altLang="en-US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5746400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7DA20-9C6A-4CED-BC23-627FE1DC7829}" type="slidenum">
              <a:rPr lang="en-US" altLang="en-US"/>
              <a:pPr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07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0DFDE-3292-4A48-9B6E-823640C7B8D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435531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7DA20-9C6A-4CED-BC23-627FE1DC7829}" type="slidenum">
              <a:rPr lang="en-US" altLang="en-US"/>
              <a:pPr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36883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7DA20-9C6A-4CED-BC23-627FE1DC7829}" type="slidenum">
              <a:rPr lang="en-US" altLang="en-US"/>
              <a:pPr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54116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E8953-0A62-4929-B945-E0558D35C09D}" type="slidenum">
              <a:rPr lang="en-US" altLang="en-US"/>
              <a:pPr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5701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7FBFF-EE84-4AB7-A570-15AA2F2D9A5A}" type="slidenum">
              <a:rPr lang="en-US" altLang="en-US"/>
              <a:pPr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29275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7FBFF-EE84-4AB7-A570-15AA2F2D9A5A}" type="slidenum">
              <a:rPr lang="en-US" altLang="en-US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81780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7FBFF-EE84-4AB7-A570-15AA2F2D9A5A}" type="slidenum">
              <a:rPr lang="en-US" altLang="en-US"/>
              <a:pPr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71605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8BC56-1B8F-4B53-970C-59EDB78A1003}" type="slidenum">
              <a:rPr lang="en-US" altLang="en-US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17691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8BC56-1B8F-4B53-970C-59EDB78A1003}" type="slidenum">
              <a:rPr lang="en-US" altLang="en-US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04593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7AF7A-6C2C-4936-B6D0-A9D344160483}" type="slidenum">
              <a:rPr lang="en-US" altLang="en-US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65606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7AF7A-6C2C-4936-B6D0-A9D344160483}" type="slidenum">
              <a:rPr lang="en-US" altLang="en-US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53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62DF5B-8B86-4B56-B436-6CF12F68E5B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2023804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7AF7A-6C2C-4936-B6D0-A9D344160483}" type="slidenum">
              <a:rPr lang="en-US" altLang="en-US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88343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DE2B1-6399-4502-BF16-DEE894DC87A2}" type="slidenum">
              <a:rPr lang="en-US" altLang="en-US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53791821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DE2B1-6399-4502-BF16-DEE894DC87A2}" type="slidenum">
              <a:rPr lang="en-US" altLang="en-US"/>
              <a:pPr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67863456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DE2B1-6399-4502-BF16-DEE894DC87A2}" type="slidenum">
              <a:rPr lang="en-US" altLang="en-US"/>
              <a:pPr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51303043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DE2B1-6399-4502-BF16-DEE894DC87A2}" type="slidenum">
              <a:rPr lang="en-US" altLang="en-US"/>
              <a:pPr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8556453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1F44D-542D-4C86-B590-04D8D1C0510E}" type="slidenum">
              <a:rPr lang="en-US" altLang="en-US"/>
              <a:pPr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586014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C6C66-099D-4609-A1E5-AB3B2BD6D161}" type="slidenum">
              <a:rPr lang="en-US" altLang="en-US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99640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C334F-B0CA-4A97-A661-80B840A02E91}" type="slidenum">
              <a:rPr lang="en-US" altLang="en-US"/>
              <a:pPr>
                <a:spcBef>
                  <a:spcPct val="0"/>
                </a:spcBef>
              </a:pPr>
              <a:t>137</a:t>
            </a:fld>
            <a:endParaRPr lang="en-US" altLang="en-US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025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AFD04-97F9-4FDA-B070-0572A4D82696}" type="slidenum">
              <a:rPr lang="en-US" altLang="en-US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2334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AFD04-97F9-4FDA-B070-0572A4D82696}" type="slidenum">
              <a:rPr lang="en-US" altLang="en-US"/>
              <a:pPr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89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2BCA3C-8D4F-4C0C-83C2-0FA8FA1776D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93903754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77058-33E5-4244-A77B-218E36AC9D36}" type="slidenum">
              <a:rPr lang="en-US" altLang="en-US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4687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68C69-B4D5-4C6E-BE1F-45A0A0F72C1F}" type="slidenum">
              <a:rPr lang="en-US" altLang="en-US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55209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68C69-B4D5-4C6E-BE1F-45A0A0F72C1F}" type="slidenum">
              <a:rPr lang="en-US" altLang="en-US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94172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768364-15FA-4595-8E18-3B736727D620}" type="slidenum">
              <a:rPr lang="en-US" altLang="en-US"/>
              <a:pPr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08854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A3042-7845-464F-A9BF-F2300E0779F7}" type="slidenum">
              <a:rPr lang="en-US" altLang="en-US"/>
              <a:pPr>
                <a:spcBef>
                  <a:spcPct val="0"/>
                </a:spcBef>
              </a:pPr>
              <a:t>144</a:t>
            </a:fld>
            <a:endParaRPr lang="en-US" alt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33169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A3042-7845-464F-A9BF-F2300E0779F7}" type="slidenum">
              <a:rPr lang="en-US" altLang="en-US"/>
              <a:pPr>
                <a:spcBef>
                  <a:spcPct val="0"/>
                </a:spcBef>
              </a:pPr>
              <a:t>145</a:t>
            </a:fld>
            <a:endParaRPr lang="en-US" alt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21249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AA7D4-D699-4138-9937-7F62EA8BD515}" type="slidenum">
              <a:rPr lang="en-US" altLang="en-US"/>
              <a:pPr>
                <a:spcBef>
                  <a:spcPct val="0"/>
                </a:spcBef>
              </a:pPr>
              <a:t>146</a:t>
            </a:fld>
            <a:endParaRPr lang="en-US" alt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87033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AA7D4-D699-4138-9937-7F62EA8BD515}" type="slidenum">
              <a:rPr lang="en-US" altLang="en-US"/>
              <a:pPr>
                <a:spcBef>
                  <a:spcPct val="0"/>
                </a:spcBef>
              </a:pPr>
              <a:t>147</a:t>
            </a:fld>
            <a:endParaRPr lang="en-US" alt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0710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B04C6-ED25-457D-B2D3-82A8823CA48F}" type="slidenum">
              <a:rPr lang="en-US" altLang="en-US"/>
              <a:pPr>
                <a:spcBef>
                  <a:spcPct val="0"/>
                </a:spcBef>
              </a:pPr>
              <a:t>148</a:t>
            </a:fld>
            <a:endParaRPr lang="en-US" alt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67842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0ABCC-ABD3-4AEF-A1FA-564AD6FF9987}" type="slidenum">
              <a:rPr lang="en-US" altLang="en-US"/>
              <a:pPr>
                <a:spcBef>
                  <a:spcPct val="0"/>
                </a:spcBef>
              </a:pPr>
              <a:t>149</a:t>
            </a:fld>
            <a:endParaRPr lang="en-US" alt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090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8DDC7-E5F8-4AA7-AE7C-FF97617AADD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8627488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DEB02-9AC0-4642-B4DD-1B8BAF82315E}" type="slidenum">
              <a:rPr lang="en-US" altLang="en-US"/>
              <a:pPr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79606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BF13-C389-4AAD-B555-472D4937145A}" type="slidenum">
              <a:rPr lang="en-US" altLang="en-US"/>
              <a:pPr>
                <a:spcBef>
                  <a:spcPct val="0"/>
                </a:spcBef>
              </a:pPr>
              <a:t>151</a:t>
            </a:fld>
            <a:endParaRPr lang="en-US" alt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852914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229D8-4782-45D4-84BF-D08E873ABEC8}" type="slidenum">
              <a:rPr lang="en-US" altLang="en-US"/>
              <a:pPr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1255113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1894E-9781-49BB-8780-3145BA995E12}" type="slidenum">
              <a:rPr lang="en-US" altLang="en-US"/>
              <a:pPr>
                <a:spcBef>
                  <a:spcPct val="0"/>
                </a:spcBef>
              </a:pPr>
              <a:t>153</a:t>
            </a:fld>
            <a:endParaRPr lang="en-US" alt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47910919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C6A32-99B4-4CD7-BE29-784E0749DE94}" type="slidenum">
              <a:rPr lang="en-US" altLang="en-US"/>
              <a:pPr>
                <a:spcBef>
                  <a:spcPct val="0"/>
                </a:spcBef>
              </a:pPr>
              <a:t>154</a:t>
            </a:fld>
            <a:endParaRPr lang="en-US" alt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81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DD9BC-28A7-4332-93CC-CF7AAAE26786}" type="slidenum">
              <a:rPr lang="en-US" altLang="en-US"/>
              <a:pPr>
                <a:spcBef>
                  <a:spcPct val="0"/>
                </a:spcBef>
              </a:pPr>
              <a:t>155</a:t>
            </a:fld>
            <a:endParaRPr lang="en-US" altLang="en-US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0597573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347930-5949-4658-9BE5-F4FFCDAEEC65}" type="slidenum">
              <a:rPr lang="en-US" altLang="en-US"/>
              <a:pPr>
                <a:spcBef>
                  <a:spcPct val="0"/>
                </a:spcBef>
              </a:pPr>
              <a:t>156</a:t>
            </a:fld>
            <a:endParaRPr lang="en-US" altLang="en-US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22177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23C615-37D6-48CC-A961-4C251FBE3F66}" type="slidenum">
              <a:rPr lang="en-US" altLang="en-US"/>
              <a:pPr>
                <a:spcBef>
                  <a:spcPct val="0"/>
                </a:spcBef>
              </a:pPr>
              <a:t>157</a:t>
            </a:fld>
            <a:endParaRPr lang="en-US" altLang="en-US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68065580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640AF-5988-4A4B-B462-3A2FB64B2844}" type="slidenum">
              <a:rPr lang="en-US" altLang="en-US"/>
              <a:pPr>
                <a:spcBef>
                  <a:spcPct val="0"/>
                </a:spcBef>
              </a:pPr>
              <a:t>158</a:t>
            </a:fld>
            <a:endParaRPr lang="en-US" alt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8725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57299-24B0-4FFA-ADE5-E6332AB09DE0}" type="slidenum">
              <a:rPr lang="en-US" altLang="en-US"/>
              <a:pPr>
                <a:spcBef>
                  <a:spcPct val="0"/>
                </a:spcBef>
              </a:pPr>
              <a:t>159</a:t>
            </a:fld>
            <a:endParaRPr lang="en-US" altLang="en-US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627063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7BBB11-88C2-4FA4-A0A2-92CBE28FDD2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64390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B1745F-207F-4CE3-AE13-90A9266749CE}" type="slidenum">
              <a:rPr lang="en-US" altLang="en-US"/>
              <a:pPr>
                <a:spcBef>
                  <a:spcPct val="0"/>
                </a:spcBef>
              </a:pPr>
              <a:t>160</a:t>
            </a:fld>
            <a:endParaRPr lang="en-US" altLang="en-US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8138409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D7EFF-0C49-4CDC-845D-1ED9CBFC7219}" type="slidenum">
              <a:rPr lang="en-US" altLang="en-US"/>
              <a:pPr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17309946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F0FB3-813B-44F1-8E20-3B65D807DAC7}" type="slidenum">
              <a:rPr lang="en-US" altLang="en-US"/>
              <a:pPr>
                <a:spcBef>
                  <a:spcPct val="0"/>
                </a:spcBef>
              </a:pPr>
              <a:t>162</a:t>
            </a:fld>
            <a:endParaRPr lang="en-US" alt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9152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822E00-7555-4C18-8396-AE4CA52EE98D}" type="slidenum">
              <a:rPr lang="en-US" altLang="en-US"/>
              <a:pPr>
                <a:spcBef>
                  <a:spcPct val="0"/>
                </a:spcBef>
              </a:pPr>
              <a:t>163</a:t>
            </a:fld>
            <a:endParaRPr lang="en-US" alt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81291745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CA68A-FD4D-4E64-A96F-45E79BDB718B}" type="slidenum">
              <a:rPr lang="en-US" altLang="en-US"/>
              <a:pPr>
                <a:spcBef>
                  <a:spcPct val="0"/>
                </a:spcBef>
              </a:pPr>
              <a:t>164</a:t>
            </a:fld>
            <a:endParaRPr lang="en-US" altLang="en-US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9791519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11DF8-A90B-42C9-86AE-6299CFE3C2B1}" type="slidenum">
              <a:rPr lang="en-US" altLang="en-US"/>
              <a:pPr>
                <a:spcBef>
                  <a:spcPct val="0"/>
                </a:spcBef>
              </a:pPr>
              <a:t>165</a:t>
            </a:fld>
            <a:endParaRPr lang="en-US" altLang="en-US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37337090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5D732-1F8C-4ABB-A23A-4D91F7EF48C3}" type="slidenum">
              <a:rPr lang="en-US" altLang="en-US"/>
              <a:pPr>
                <a:spcBef>
                  <a:spcPct val="0"/>
                </a:spcBef>
              </a:pPr>
              <a:t>166</a:t>
            </a:fld>
            <a:endParaRPr lang="en-US" altLang="en-US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8442011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8376E8-AD9C-4709-B765-AAD6BFE1B91A}" type="slidenum">
              <a:rPr lang="en-US" altLang="en-US"/>
              <a:pPr>
                <a:spcBef>
                  <a:spcPct val="0"/>
                </a:spcBef>
              </a:pPr>
              <a:t>167</a:t>
            </a:fld>
            <a:endParaRPr lang="en-US" altLang="en-US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884071202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14F59-507C-4AD1-A61E-693C5853A255}" type="slidenum">
              <a:rPr lang="en-US" altLang="en-US"/>
              <a:pPr>
                <a:spcBef>
                  <a:spcPct val="0"/>
                </a:spcBef>
              </a:pPr>
              <a:t>168</a:t>
            </a:fld>
            <a:endParaRPr lang="en-US" altLang="en-US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0566392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8EF46-8147-473C-B953-D215EE39C634}" type="slidenum">
              <a:rPr lang="en-US" altLang="en-US"/>
              <a:pPr>
                <a:spcBef>
                  <a:spcPct val="0"/>
                </a:spcBef>
              </a:pPr>
              <a:t>169</a:t>
            </a:fld>
            <a:endParaRPr lang="en-US" altLang="en-US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3029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2F06D-5813-4570-9D6F-A11B5F04997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816384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8D27C-D405-4EC6-85EF-144A580EB7C6}" type="slidenum">
              <a:rPr lang="en-US" altLang="en-US"/>
              <a:pPr>
                <a:spcBef>
                  <a:spcPct val="0"/>
                </a:spcBef>
              </a:pPr>
              <a:t>170</a:t>
            </a:fld>
            <a:endParaRPr lang="en-US" alt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2737764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60BBA3-3548-463C-9E5B-913A132DE92D}" type="slidenum">
              <a:rPr lang="en-US" altLang="en-US"/>
              <a:pPr>
                <a:spcBef>
                  <a:spcPct val="0"/>
                </a:spcBef>
              </a:pPr>
              <a:t>171</a:t>
            </a:fld>
            <a:endParaRPr lang="en-US" altLang="en-US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4375074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C1C9F-0D20-4E34-9A90-04CD6168CC43}" type="slidenum">
              <a:rPr lang="en-US" altLang="en-US"/>
              <a:pPr>
                <a:spcBef>
                  <a:spcPct val="0"/>
                </a:spcBef>
              </a:pPr>
              <a:t>172</a:t>
            </a:fld>
            <a:endParaRPr lang="en-US" altLang="en-US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4221851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2A46FE-1C08-439A-9A73-E9B30EFB1B94}" type="slidenum">
              <a:rPr lang="en-US" altLang="en-US"/>
              <a:pPr>
                <a:spcBef>
                  <a:spcPct val="0"/>
                </a:spcBef>
              </a:pPr>
              <a:t>173</a:t>
            </a:fld>
            <a:endParaRPr lang="en-US" altLang="en-US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336225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D528F-5763-4233-A9B9-588915B15CDF}" type="slidenum">
              <a:rPr lang="en-US" altLang="en-US"/>
              <a:pPr>
                <a:spcBef>
                  <a:spcPct val="0"/>
                </a:spcBef>
              </a:pPr>
              <a:t>174</a:t>
            </a:fld>
            <a:endParaRPr lang="en-US" altLang="en-US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7628581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2B30D-FF28-4FC0-9925-5F8A1FC18D7B}" type="slidenum">
              <a:rPr lang="en-US" altLang="en-US"/>
              <a:pPr>
                <a:spcBef>
                  <a:spcPct val="0"/>
                </a:spcBef>
              </a:pPr>
              <a:t>175</a:t>
            </a:fld>
            <a:endParaRPr lang="en-US" alt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90898525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A109B-E26A-47A8-886F-ADB08F6E4FEF}" type="slidenum">
              <a:rPr lang="en-US" altLang="en-US"/>
              <a:pPr>
                <a:spcBef>
                  <a:spcPct val="0"/>
                </a:spcBef>
              </a:pPr>
              <a:t>176</a:t>
            </a:fld>
            <a:endParaRPr lang="en-US" altLang="en-US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7769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461E7-8C8A-418F-8B09-A8F4BD835581}" type="slidenum">
              <a:rPr lang="en-US" altLang="en-US"/>
              <a:pPr>
                <a:spcBef>
                  <a:spcPct val="0"/>
                </a:spcBef>
              </a:pPr>
              <a:t>177</a:t>
            </a:fld>
            <a:endParaRPr lang="en-US" altLang="en-US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16875749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4DEA7-FC59-4763-BA67-3EA12AE052AE}" type="slidenum">
              <a:rPr lang="en-US" altLang="en-US"/>
              <a:pPr>
                <a:spcBef>
                  <a:spcPct val="0"/>
                </a:spcBef>
              </a:pPr>
              <a:t>178</a:t>
            </a:fld>
            <a:endParaRPr lang="en-US" altLang="en-US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5369380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BD882-7DFA-4B14-A12D-F503BCE88D61}" type="slidenum">
              <a:rPr lang="en-US" altLang="en-US"/>
              <a:pPr>
                <a:spcBef>
                  <a:spcPct val="0"/>
                </a:spcBef>
              </a:pPr>
              <a:t>179</a:t>
            </a:fld>
            <a:endParaRPr lang="en-US" altLang="en-US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4468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0F384-5ACD-4D19-8F90-08B70D141DE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558356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4CFFB-8371-41E9-BEAE-E5B9062A048F}" type="slidenum">
              <a:rPr lang="en-US" altLang="en-US"/>
              <a:pPr>
                <a:spcBef>
                  <a:spcPct val="0"/>
                </a:spcBef>
              </a:pPr>
              <a:t>180</a:t>
            </a:fld>
            <a:endParaRPr lang="en-US" altLang="en-US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181112033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F685A5-AC58-4230-B5DB-8A0E0AB4F727}" type="slidenum">
              <a:rPr lang="en-US" altLang="en-US"/>
              <a:pPr>
                <a:spcBef>
                  <a:spcPct val="0"/>
                </a:spcBef>
              </a:pPr>
              <a:t>181</a:t>
            </a:fld>
            <a:endParaRPr lang="en-US" altLang="en-US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000817873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988875-C8F2-4ABD-9696-FD84AE5163AE}" type="slidenum">
              <a:rPr lang="en-US" altLang="en-US"/>
              <a:pPr>
                <a:spcBef>
                  <a:spcPct val="0"/>
                </a:spcBef>
              </a:pPr>
              <a:t>182</a:t>
            </a:fld>
            <a:endParaRPr lang="en-US" alt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87350480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FE74C-F75D-45CD-86AC-9FFD625212C7}" type="slidenum">
              <a:rPr lang="en-US" altLang="en-US"/>
              <a:pPr>
                <a:spcBef>
                  <a:spcPct val="0"/>
                </a:spcBef>
              </a:pPr>
              <a:t>183</a:t>
            </a:fld>
            <a:endParaRPr lang="en-US" altLang="en-US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56882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A3B2A-CA97-4E75-B9B4-9904D82D777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4596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1722-D411-4F99-8388-535CA0B3EC1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02517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DC451-F00C-4368-8788-AF415042FDC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4399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3BE6BF-2490-46E9-A628-DDF96E5E056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17886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433F0-90CA-42A6-99AC-645977EB48D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170214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A02F8-4004-4B4A-B6AE-55BE86F5913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854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93A09-DED6-40D9-8A17-03BE8274F70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437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287A5-5EA9-422A-87A6-52161F0C28B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30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9FB1A-B2D2-4CA5-B384-B9FDF4CDA36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36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E4F64-6C2F-43AE-94C0-7B280C55EB5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285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872EC-51EB-46A6-A22C-15A8AB71B0E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850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7943B-92C1-437A-881F-7AEA12E9748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56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839D8-606A-4B0A-B9B9-F8FC113C356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32857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B18A91-8E5E-4702-B683-CC1F749022F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743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09B88-B231-49E6-A933-08333B2E64CD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035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F81E7-5E91-4047-B4D9-9FD94621A68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709071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F29AA-9278-4566-9706-BA77448BEBF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470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F29AA-9278-4566-9706-BA77448BEBFB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472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75897-FC45-4447-BD49-EF0661BEBC7C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148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1FC12-6B6B-4479-841E-65622ED5CCD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025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97633-436C-42E6-90B1-88B7FC4A929C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745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45C12-F939-4981-8A1A-E62F5EF35C65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553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7976B8-3329-4F60-88B1-FA5CD3D2EE86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2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9003F-C8EA-4877-A0BF-178BA3DBC31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526763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BF424-BA80-4739-869E-0EE57A94ABCF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334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37C47-0F2D-43B7-A46D-CAC5E304C4BE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069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253DE-B204-413E-95FA-8A1757F424F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583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D169E-6DF2-4171-A655-698242458741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649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6D124-EB29-437E-B38C-6409CB1BAE36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5868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B10E90-97AA-47E2-9847-1F0E7AECD255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852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B37E46-1077-4BFD-BDA3-6F345AAAAE34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405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32726-D147-4AD9-B568-173D61B244D2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950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6E0F3-9088-4DD9-A7C5-C58F11BD8C48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31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FF9A3-2DB9-47A9-8379-018CBFB75A99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60012-CA9C-4D10-B0E6-6F31952C7B2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233130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99DB5-EFD0-4FD6-8C48-302795363206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219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73974-0E2B-4378-98D1-46931DD24E3D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13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ADC367-520B-42AB-8F9E-6F0500A4D7A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2449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43D79-2551-4790-A450-74BBADE548C6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3468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5DCE3-45B9-4939-A2E9-1F313444FAC1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726690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6AE0A6-B314-4E17-B518-3CCBFF84CC95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9370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D218B-1B30-45BD-9B05-A57E93794087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84806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D218B-1B30-45BD-9B05-A57E93794087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6474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D218B-1B30-45BD-9B05-A57E93794087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5370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9CE6C-A601-422E-9297-224C83FD0686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3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B6AC9-BBCF-4B31-9094-C7209443816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2464502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832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4221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12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951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9172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6092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3714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4374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77259-4754-4B1A-B90E-016161D82AEA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554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77259-4754-4B1A-B90E-016161D82AEA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17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0AD54-B84D-4C76-A1CF-5693652E787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384600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77259-4754-4B1A-B90E-016161D82AEA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2245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AC62-D237-4DAD-A8C0-DA55FEA60695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76555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77259-4754-4B1A-B90E-016161D82AEA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3826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152A3-B52F-4E47-95CE-5C8148690BCE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1798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4447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9581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855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4117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5570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C6C8-560C-4B26-9458-E61FBF7D7569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02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35723-4971-49FC-A576-FE9F31BE83A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880267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014B2-AEC7-4B5E-A2C0-B59CAFBD4A4C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6314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CCB7E-9328-4519-969D-725AB8D76018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54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6C383-515B-479A-A229-2645A2E6FA6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7192709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E3B4C-F52B-42C3-BE35-C69B9B051CBD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650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78D561-69F4-4CDF-8CF5-36584DAC5910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567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E109C-F349-417A-990F-E56929447A55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9198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EEB56B-EA4F-4A24-88AE-896CE0C8344A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42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484CF7-5235-4322-BD42-7DCDA083E831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622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BB535-556D-4D58-A8DD-C305065AE884}" type="slidenum">
              <a:rPr lang="en-US" altLang="en-US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691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8887C-5A35-4FD8-8EF8-47D47A5DC6E5}" type="slidenum">
              <a:rPr lang="en-US" altLang="en-US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C30C2-4549-443B-853D-8E505FCF5FB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520321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165A9-BC2F-4737-8BE9-18126CE22C32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23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7A33C7-5FF1-40E0-91CB-003C5D2FFDA3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861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7D9463-A527-45A6-AC97-844573D01877}" type="slidenum">
              <a:rPr lang="en-US" altLang="en-US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773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C7AD86-D370-4CB1-8659-691038BE7E75}" type="slidenum">
              <a:rPr lang="en-US" altLang="en-US"/>
              <a:pPr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734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EC1F3-1F24-4CE4-A6D4-64F338C18EC1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92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BF5C68-1716-4DF9-95B0-6D24D5F002A7}" type="slidenum">
              <a:rPr lang="en-US" altLang="en-US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9900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4E3D31-7C81-4B9C-8B73-B66F5C0424A4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49544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16FBF-EA74-4E2C-9612-C5054737AA1B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6964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819FA3-A254-4EE4-BFF4-811574E820D2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91893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819FA3-A254-4EE4-BFF4-811574E820D2}" type="slidenum">
              <a:rPr lang="en-US" altLang="en-US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8959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08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  <p:sp>
        <p:nvSpPr>
          <p:cNvPr id="809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6000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E7FD5D-1ADF-4B69-8FC9-586E275C0E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93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E7EF-01F4-4F57-9A0C-5FA7A14F2D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86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FFE-8976-4E60-B3BF-6472BDA277C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344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3382-7F45-4137-8BF1-6B15EE4473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22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33EA-220A-4448-9C8A-6A467DF906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468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6931-E14E-4CB0-A280-880466F484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931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D661-3FAC-4B8D-B7C0-D37CF2358D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093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5639F-9651-441C-A865-B2DA64CFDD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54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961F-69C8-4A81-9011-EC74959708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23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4D1A-E492-4530-86F4-EADD9D5BC4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18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60BF-098A-40E0-9993-56789B98FA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98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78EA-8536-48FD-8C6C-B7BE9DE465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736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07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7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07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807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807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07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07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B905ED7-3E66-47C6-8FB3-EF8C487995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31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7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3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8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3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9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31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4.xml"/><Relationship Id="rId6" Type="http://schemas.openxmlformats.org/officeDocument/2006/relationships/slide" Target="slide182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5.xml"/><Relationship Id="rId6" Type="http://schemas.openxmlformats.org/officeDocument/2006/relationships/slide" Target="slide182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6.xml"/><Relationship Id="rId6" Type="http://schemas.openxmlformats.org/officeDocument/2006/relationships/slide" Target="slide182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7.xml"/><Relationship Id="rId6" Type="http://schemas.openxmlformats.org/officeDocument/2006/relationships/slide" Target="slide182.xml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6" Type="http://schemas.openxmlformats.org/officeDocument/2006/relationships/slide" Target="slide55.xml"/><Relationship Id="rId5" Type="http://schemas.openxmlformats.org/officeDocument/2006/relationships/image" Target="../media/image31.png"/><Relationship Id="rId4" Type="http://schemas.openxmlformats.org/officeDocument/2006/relationships/slide" Target="slide18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6" Type="http://schemas.openxmlformats.org/officeDocument/2006/relationships/slide" Target="slide55.xml"/><Relationship Id="rId5" Type="http://schemas.openxmlformats.org/officeDocument/2006/relationships/image" Target="../media/image31.png"/><Relationship Id="rId4" Type="http://schemas.openxmlformats.org/officeDocument/2006/relationships/slide" Target="slide18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6" Type="http://schemas.openxmlformats.org/officeDocument/2006/relationships/slide" Target="slide55.xml"/><Relationship Id="rId5" Type="http://schemas.openxmlformats.org/officeDocument/2006/relationships/image" Target="../media/image31.png"/><Relationship Id="rId4" Type="http://schemas.openxmlformats.org/officeDocument/2006/relationships/slide" Target="slide18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1.xml"/><Relationship Id="rId6" Type="http://schemas.openxmlformats.org/officeDocument/2006/relationships/slide" Target="slide55.xml"/><Relationship Id="rId5" Type="http://schemas.openxmlformats.org/officeDocument/2006/relationships/image" Target="../media/image31.png"/><Relationship Id="rId4" Type="http://schemas.openxmlformats.org/officeDocument/2006/relationships/slide" Target="slide18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6" Type="http://schemas.openxmlformats.org/officeDocument/2006/relationships/slide" Target="slide55.xml"/><Relationship Id="rId5" Type="http://schemas.openxmlformats.org/officeDocument/2006/relationships/image" Target="../media/image31.png"/><Relationship Id="rId4" Type="http://schemas.openxmlformats.org/officeDocument/2006/relationships/slide" Target="slide18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7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10" Type="http://schemas.openxmlformats.org/officeDocument/2006/relationships/image" Target="../media/image11.png"/><Relationship Id="rId4" Type="http://schemas.openxmlformats.org/officeDocument/2006/relationships/image" Target="../media/image2.wmf"/><Relationship Id="rId9" Type="http://schemas.openxmlformats.org/officeDocument/2006/relationships/image" Target="../media/image1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4.xml"/><Relationship Id="rId6" Type="http://schemas.openxmlformats.org/officeDocument/2006/relationships/image" Target="../media/image31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5.xml"/><Relationship Id="rId6" Type="http://schemas.openxmlformats.org/officeDocument/2006/relationships/image" Target="../media/image31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6.xml"/><Relationship Id="rId6" Type="http://schemas.openxmlformats.org/officeDocument/2006/relationships/slide" Target="slide182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7.xml"/><Relationship Id="rId6" Type="http://schemas.openxmlformats.org/officeDocument/2006/relationships/slide" Target="slide182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8.xml"/><Relationship Id="rId6" Type="http://schemas.openxmlformats.org/officeDocument/2006/relationships/image" Target="../media/image34.jpe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9.xml"/><Relationship Id="rId6" Type="http://schemas.openxmlformats.org/officeDocument/2006/relationships/image" Target="../media/image34.jpe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0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4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1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4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2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3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4.xml"/><Relationship Id="rId6" Type="http://schemas.openxmlformats.org/officeDocument/2006/relationships/image" Target="../media/image36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5.xml"/><Relationship Id="rId6" Type="http://schemas.openxmlformats.org/officeDocument/2006/relationships/image" Target="../media/image36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6.xml"/><Relationship Id="rId6" Type="http://schemas.openxmlformats.org/officeDocument/2006/relationships/image" Target="../media/image36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7.xml"/><Relationship Id="rId6" Type="http://schemas.openxmlformats.org/officeDocument/2006/relationships/image" Target="../media/image36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8.xml"/><Relationship Id="rId6" Type="http://schemas.openxmlformats.org/officeDocument/2006/relationships/image" Target="../media/image37.jpe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9.xml"/><Relationship Id="rId6" Type="http://schemas.openxmlformats.org/officeDocument/2006/relationships/image" Target="../media/image37.jpe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0.xml"/><Relationship Id="rId6" Type="http://schemas.openxmlformats.org/officeDocument/2006/relationships/image" Target="../media/image2.wmf"/><Relationship Id="rId5" Type="http://schemas.openxmlformats.org/officeDocument/2006/relationships/slide" Target="slide55.xml"/><Relationship Id="rId4" Type="http://schemas.openxmlformats.org/officeDocument/2006/relationships/slide" Target="slide182.xml"/><Relationship Id="rId9" Type="http://schemas.openxmlformats.org/officeDocument/2006/relationships/image" Target="../media/image1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1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2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3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4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5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" Target="slide182.xml"/><Relationship Id="rId3" Type="http://schemas.openxmlformats.org/officeDocument/2006/relationships/notesSlide" Target="../notesSlides/notesSlide14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6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jpg"/><Relationship Id="rId9" Type="http://schemas.openxmlformats.org/officeDocument/2006/relationships/slide" Target="slide5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7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8.xml"/><Relationship Id="rId6" Type="http://schemas.openxmlformats.org/officeDocument/2006/relationships/image" Target="../media/image42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" Target="slide181.xml"/><Relationship Id="rId3" Type="http://schemas.openxmlformats.org/officeDocument/2006/relationships/notesSlide" Target="../notesSlides/notesSlide143.xml"/><Relationship Id="rId7" Type="http://schemas.openxmlformats.org/officeDocument/2006/relationships/slide" Target="slide18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9.xml"/><Relationship Id="rId6" Type="http://schemas.openxmlformats.org/officeDocument/2006/relationships/slide" Target="slide179.xml"/><Relationship Id="rId5" Type="http://schemas.openxmlformats.org/officeDocument/2006/relationships/slide" Target="slide178.xml"/><Relationship Id="rId10" Type="http://schemas.openxmlformats.org/officeDocument/2006/relationships/slide" Target="slide55.xml"/><Relationship Id="rId4" Type="http://schemas.openxmlformats.org/officeDocument/2006/relationships/slide" Target="slide177.xml"/><Relationship Id="rId9" Type="http://schemas.openxmlformats.org/officeDocument/2006/relationships/slide" Target="slide18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0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38.jp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1.xml"/><Relationship Id="rId6" Type="http://schemas.openxmlformats.org/officeDocument/2006/relationships/image" Target="../media/image39.gif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2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3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4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5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6.xml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7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8.xml"/><Relationship Id="rId6" Type="http://schemas.openxmlformats.org/officeDocument/2006/relationships/image" Target="../media/image43.png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9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0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1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2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3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58.xml"/><Relationship Id="rId7" Type="http://schemas.openxmlformats.org/officeDocument/2006/relationships/slide" Target="slide18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4.xml"/><Relationship Id="rId6" Type="http://schemas.openxmlformats.org/officeDocument/2006/relationships/slide" Target="slide3.xml"/><Relationship Id="rId5" Type="http://schemas.openxmlformats.org/officeDocument/2006/relationships/image" Target="../media/image44.wmf"/><Relationship Id="rId4" Type="http://schemas.openxmlformats.org/officeDocument/2006/relationships/image" Target="../media/image7.wmf"/><Relationship Id="rId9" Type="http://schemas.openxmlformats.org/officeDocument/2006/relationships/image" Target="../media/image46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5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6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7.xml"/><Relationship Id="rId6" Type="http://schemas.openxmlformats.org/officeDocument/2006/relationships/slide" Target="slide183.xml"/><Relationship Id="rId5" Type="http://schemas.openxmlformats.org/officeDocument/2006/relationships/slide" Target="slide3.xml"/><Relationship Id="rId4" Type="http://schemas.openxmlformats.org/officeDocument/2006/relationships/image" Target="../media/image47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8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9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0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1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2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3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4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5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6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7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8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9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0.xml"/><Relationship Id="rId6" Type="http://schemas.openxmlformats.org/officeDocument/2006/relationships/slide" Target="slide183.xml"/><Relationship Id="rId5" Type="http://schemas.openxmlformats.org/officeDocument/2006/relationships/slide" Target="slide3.xml"/><Relationship Id="rId4" Type="http://schemas.openxmlformats.org/officeDocument/2006/relationships/image" Target="../media/image5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1.xml"/><Relationship Id="rId5" Type="http://schemas.openxmlformats.org/officeDocument/2006/relationships/slide" Target="slide183.xml"/><Relationship Id="rId4" Type="http://schemas.openxmlformats.org/officeDocument/2006/relationships/slide" Target="slide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2.xml"/><Relationship Id="rId5" Type="http://schemas.openxmlformats.org/officeDocument/2006/relationships/slide" Target="slide182.xml"/><Relationship Id="rId4" Type="http://schemas.openxmlformats.org/officeDocument/2006/relationships/slide" Target="slide9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3.xml"/><Relationship Id="rId5" Type="http://schemas.openxmlformats.org/officeDocument/2006/relationships/slide" Target="slide182.xml"/><Relationship Id="rId4" Type="http://schemas.openxmlformats.org/officeDocument/2006/relationships/slide" Target="slide14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4.xml"/><Relationship Id="rId6" Type="http://schemas.openxmlformats.org/officeDocument/2006/relationships/slide" Target="slide143.xml"/><Relationship Id="rId5" Type="http://schemas.openxmlformats.org/officeDocument/2006/relationships/slide" Target="slide182.xml"/><Relationship Id="rId4" Type="http://schemas.openxmlformats.org/officeDocument/2006/relationships/image" Target="../media/image48.w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5.xml"/><Relationship Id="rId6" Type="http://schemas.openxmlformats.org/officeDocument/2006/relationships/slide" Target="slide143.xml"/><Relationship Id="rId5" Type="http://schemas.openxmlformats.org/officeDocument/2006/relationships/slide" Target="slide182.xml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6.xml"/><Relationship Id="rId6" Type="http://schemas.openxmlformats.org/officeDocument/2006/relationships/slide" Target="slide182.xml"/><Relationship Id="rId5" Type="http://schemas.openxmlformats.org/officeDocument/2006/relationships/slide" Target="slide143.xml"/><Relationship Id="rId4" Type="http://schemas.openxmlformats.org/officeDocument/2006/relationships/image" Target="../media/image48.w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7.xml"/><Relationship Id="rId6" Type="http://schemas.openxmlformats.org/officeDocument/2006/relationships/slide" Target="slide143.xml"/><Relationship Id="rId5" Type="http://schemas.openxmlformats.org/officeDocument/2006/relationships/slide" Target="slide182.xml"/><Relationship Id="rId4" Type="http://schemas.openxmlformats.org/officeDocument/2006/relationships/image" Target="../media/image48.wmf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slide" Target="slide182.xml"/><Relationship Id="rId3" Type="http://schemas.openxmlformats.org/officeDocument/2006/relationships/notesSlide" Target="../notesSlides/notesSlide182.xml"/><Relationship Id="rId7" Type="http://schemas.openxmlformats.org/officeDocument/2006/relationships/slide" Target="slide8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8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slide" Target="slide156.xml"/><Relationship Id="rId3" Type="http://schemas.openxmlformats.org/officeDocument/2006/relationships/notesSlide" Target="../notesSlides/notesSlide183.xml"/><Relationship Id="rId7" Type="http://schemas.openxmlformats.org/officeDocument/2006/relationships/slide" Target="slide15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9.xml"/><Relationship Id="rId6" Type="http://schemas.openxmlformats.org/officeDocument/2006/relationships/slide" Target="slide151.xml"/><Relationship Id="rId5" Type="http://schemas.openxmlformats.org/officeDocument/2006/relationships/slide" Target="slide168.xml"/><Relationship Id="rId10" Type="http://schemas.openxmlformats.org/officeDocument/2006/relationships/slide" Target="slide182.xml"/><Relationship Id="rId4" Type="http://schemas.openxmlformats.org/officeDocument/2006/relationships/slide" Target="slide163.xml"/><Relationship Id="rId9" Type="http://schemas.openxmlformats.org/officeDocument/2006/relationships/slide" Target="slide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1.xml"/><Relationship Id="rId3" Type="http://schemas.openxmlformats.org/officeDocument/2006/relationships/slide" Target="slide163.xml"/><Relationship Id="rId7" Type="http://schemas.openxmlformats.org/officeDocument/2006/relationships/slide" Target="slide15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9.xml"/><Relationship Id="rId5" Type="http://schemas.openxmlformats.org/officeDocument/2006/relationships/slide" Target="slide168.xml"/><Relationship Id="rId10" Type="http://schemas.openxmlformats.org/officeDocument/2006/relationships/slide" Target="slide182.xml"/><Relationship Id="rId4" Type="http://schemas.openxmlformats.org/officeDocument/2006/relationships/image" Target="../media/image2.wmf"/><Relationship Id="rId9" Type="http://schemas.openxmlformats.org/officeDocument/2006/relationships/slide" Target="slide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2.xml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182.xml"/><Relationship Id="rId4" Type="http://schemas.openxmlformats.org/officeDocument/2006/relationships/slide" Target="slide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80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2.wmf"/><Relationship Id="rId4" Type="http://schemas.openxmlformats.org/officeDocument/2006/relationships/slide" Target="slide18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notesSlide" Target="../notesSlides/notesSlide55.xml"/><Relationship Id="rId7" Type="http://schemas.openxmlformats.org/officeDocument/2006/relationships/slide" Target="slide1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slide" Target="slide97.xml"/><Relationship Id="rId5" Type="http://schemas.openxmlformats.org/officeDocument/2006/relationships/slide" Target="slide81.xml"/><Relationship Id="rId4" Type="http://schemas.openxmlformats.org/officeDocument/2006/relationships/slide" Target="slide56.xml"/><Relationship Id="rId9" Type="http://schemas.openxmlformats.org/officeDocument/2006/relationships/slide" Target="slide18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slide" Target="slide55.xml"/><Relationship Id="rId4" Type="http://schemas.openxmlformats.org/officeDocument/2006/relationships/slide" Target="slide1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1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slide" Target="slide18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2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slide" Target="slide182.xml"/><Relationship Id="rId5" Type="http://schemas.openxmlformats.org/officeDocument/2006/relationships/image" Target="../media/image18.jpeg"/><Relationship Id="rId4" Type="http://schemas.openxmlformats.org/officeDocument/2006/relationships/hyperlink" Target="../Presentations/Basic/&#1061;&#1088;&#1080;&#1089;&#1090;&#1080;&#1072;&#1085;&#1089;&#1082;&#1080;&#1077;%20&#1055;&#1080;&#1089;&#1072;&#1090;&#1077;&#1083;&#1080;.pptx#-1,92,&#1040;&#1084;&#1074;&#1088;&#1086;&#1089;&#1080;&#1081; &#1052;&#1077;&#1076;&#1080;&#1086;&#1083;&#1072;&#1085;&#1089;&#1082;&#1080;&#1081;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2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3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3.png"/><Relationship Id="rId5" Type="http://schemas.openxmlformats.org/officeDocument/2006/relationships/slide" Target="slide182.xml"/><Relationship Id="rId4" Type="http://schemas.openxmlformats.org/officeDocument/2006/relationships/slide" Target="slide55.xml"/><Relationship Id="rId9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4.png"/><Relationship Id="rId5" Type="http://schemas.openxmlformats.org/officeDocument/2006/relationships/slide" Target="slide182.xml"/><Relationship Id="rId10" Type="http://schemas.openxmlformats.org/officeDocument/2006/relationships/image" Target="../media/image11.png"/><Relationship Id="rId4" Type="http://schemas.openxmlformats.org/officeDocument/2006/relationships/slide" Target="slide5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3.png"/><Relationship Id="rId5" Type="http://schemas.openxmlformats.org/officeDocument/2006/relationships/slide" Target="slide182.xml"/><Relationship Id="rId4" Type="http://schemas.openxmlformats.org/officeDocument/2006/relationships/slide" Target="slide55.xml"/><Relationship Id="rId9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4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3.png"/><Relationship Id="rId5" Type="http://schemas.openxmlformats.org/officeDocument/2006/relationships/slide" Target="slide182.xml"/><Relationship Id="rId4" Type="http://schemas.openxmlformats.org/officeDocument/2006/relationships/slide" Target="slide55.xml"/><Relationship Id="rId9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4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15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6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6" Type="http://schemas.openxmlformats.org/officeDocument/2006/relationships/slide" Target="slide182.xml"/><Relationship Id="rId5" Type="http://schemas.openxmlformats.org/officeDocument/2006/relationships/image" Target="../media/image18.jpeg"/><Relationship Id="rId4" Type="http://schemas.openxmlformats.org/officeDocument/2006/relationships/hyperlink" Target="../Presentations/Basic/&#1061;&#1088;&#1080;&#1089;&#1090;&#1080;&#1072;&#1085;&#1089;&#1082;&#1080;&#1077;%20&#1055;&#1080;&#1089;&#1072;&#1090;&#1077;&#1083;&#1080;.pptx#-1,92,&#1040;&#1084;&#1074;&#1088;&#1086;&#1089;&#1080;&#1081; &#1052;&#1077;&#1076;&#1080;&#1086;&#1083;&#1072;&#1085;&#1089;&#1082;&#1080;&#1081;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6" Type="http://schemas.openxmlformats.org/officeDocument/2006/relationships/slide" Target="slide55.xml"/><Relationship Id="rId5" Type="http://schemas.openxmlformats.org/officeDocument/2006/relationships/slide" Target="slide182.xml"/><Relationship Id="rId4" Type="http://schemas.openxmlformats.org/officeDocument/2006/relationships/image" Target="../media/image21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.wmf"/><Relationship Id="rId5" Type="http://schemas.openxmlformats.org/officeDocument/2006/relationships/slide" Target="slide182.xml"/><Relationship Id="rId4" Type="http://schemas.openxmlformats.org/officeDocument/2006/relationships/slide" Target="slide5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18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notesSlide" Target="../notesSlides/notesSlide92.xml"/><Relationship Id="rId7" Type="http://schemas.openxmlformats.org/officeDocument/2006/relationships/slide" Target="slide17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29.wmf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7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3.xml"/><Relationship Id="rId6" Type="http://schemas.openxmlformats.org/officeDocument/2006/relationships/slide" Target="slide182.xml"/><Relationship Id="rId5" Type="http://schemas.openxmlformats.org/officeDocument/2006/relationships/image" Target="../media/image2.wmf"/><Relationship Id="rId4" Type="http://schemas.openxmlformats.org/officeDocument/2006/relationships/image" Target="../media/image3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31.png"/><Relationship Id="rId5" Type="http://schemas.openxmlformats.org/officeDocument/2006/relationships/slide" Target="slide182.xml"/><Relationship Id="rId4" Type="http://schemas.openxmlformats.org/officeDocument/2006/relationships/slide" Target="slide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7388" y="773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600" smtClean="0">
                <a:latin typeface="Verdana" pitchFamily="34" charset="0"/>
              </a:rPr>
              <a:t>Оправдание</a:t>
            </a:r>
            <a:endParaRPr lang="en-US" altLang="en-US" sz="6600" smtClean="0">
              <a:latin typeface="Verdana" pitchFamily="34" charset="0"/>
            </a:endParaRPr>
          </a:p>
        </p:txBody>
      </p:sp>
      <p:sp>
        <p:nvSpPr>
          <p:cNvPr id="6147" name="AutoShape 1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148" name="AutoShape 1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149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150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2458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8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8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8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3177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Прощение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«Прости нам грехи наши ради имени Твоего» (Пс. 78:9)</a:t>
            </a:r>
          </a:p>
        </p:txBody>
      </p:sp>
      <p:sp>
        <p:nvSpPr>
          <p:cNvPr id="2458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03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7" grpId="0" build="p" bldLvl="2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0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-268289" y="2996952"/>
            <a:ext cx="9448801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en-US" sz="3000" dirty="0"/>
              <a:t>«Первое оправдание происходит во время крещения, которое искореняет и вину, и испорченность первородного греха. Всего лишь благодаря благодати </a:t>
            </a:r>
            <a:r>
              <a:rPr lang="ru-RU" altLang="en-US" sz="3000" dirty="0" smtClean="0"/>
              <a:t>Божьей</a:t>
            </a:r>
            <a:r>
              <a:rPr lang="ru-RU" altLang="en-US" sz="3000" dirty="0"/>
              <a:t>, это первоначальное оправдание внедряет принцип благодати в получателя. Сотрудничая с этой присущей благодатью, человек заслуживает </a:t>
            </a:r>
            <a:r>
              <a:rPr lang="ru-RU" altLang="en-US" sz="3000" dirty="0" smtClean="0"/>
              <a:t>увеличение </a:t>
            </a:r>
            <a:r>
              <a:rPr lang="ru-RU" altLang="en-US" sz="3000" dirty="0"/>
              <a:t>благодати и надеется на окончательное оправдание». </a:t>
            </a:r>
            <a:endParaRPr lang="ru-RU" altLang="en-US" sz="3000" dirty="0" smtClean="0"/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en-US" sz="3000" i="1" dirty="0" err="1" smtClean="0">
                <a:solidFill>
                  <a:schemeClr val="tx2"/>
                </a:solidFill>
              </a:rPr>
              <a:t>Хортон</a:t>
            </a:r>
            <a:endParaRPr lang="en-US" altLang="en-US" sz="3000" i="1" dirty="0" smtClean="0">
              <a:solidFill>
                <a:schemeClr val="tx2"/>
              </a:solidFill>
            </a:endParaRPr>
          </a:p>
        </p:txBody>
      </p:sp>
      <p:sp>
        <p:nvSpPr>
          <p:cNvPr id="864270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194564" name="AutoShape 16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5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6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8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9" name="Picture 1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529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uiExpand="1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c/ca/Council_of_Tr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71" y="1402388"/>
            <a:ext cx="6760558" cy="5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8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2517" name="AutoShape 22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20" name="AutoShape 25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46" name="Rectangle 26"/>
          <p:cNvSpPr>
            <a:spLocks noChangeArrowheads="1"/>
          </p:cNvSpPr>
          <p:nvPr/>
        </p:nvSpPr>
        <p:spPr bwMode="auto">
          <a:xfrm>
            <a:off x="1109663" y="1556792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 err="1"/>
              <a:t>Тридентский</a:t>
            </a:r>
            <a:r>
              <a:rPr lang="ru-RU" altLang="en-US" sz="3600" i="1" dirty="0"/>
              <a:t> Собор</a:t>
            </a:r>
            <a:endParaRPr lang="en-US" altLang="en-US" sz="3600" i="1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9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6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c/ca/Council_of_Tr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71" y="1402388"/>
            <a:ext cx="6760558" cy="5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8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2517" name="AutoShape 22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20" name="AutoShape 25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46" name="Rectangle 26"/>
          <p:cNvSpPr>
            <a:spLocks noChangeArrowheads="1"/>
          </p:cNvSpPr>
          <p:nvPr/>
        </p:nvSpPr>
        <p:spPr bwMode="auto">
          <a:xfrm>
            <a:off x="1109663" y="1556792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 err="1"/>
              <a:t>Тридентский</a:t>
            </a:r>
            <a:r>
              <a:rPr lang="ru-RU" altLang="en-US" sz="3600" i="1" dirty="0"/>
              <a:t> Собор</a:t>
            </a:r>
            <a:endParaRPr lang="en-US" altLang="en-US" sz="3600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96552" y="2420888"/>
            <a:ext cx="9467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kern="0" smtClean="0"/>
              <a:t>	Оправдание – это «переход из состояния, в котором человек рождается потомком первого Адама, в состояние благодати и усыновление... (через) Иисуса Христа».</a:t>
            </a:r>
            <a:endParaRPr lang="ru-RU" altLang="en-US" sz="3400" kern="0" dirty="0" smtClean="0"/>
          </a:p>
        </p:txBody>
      </p:sp>
    </p:spTree>
    <p:extLst>
      <p:ext uri="{BB962C8B-B14F-4D97-AF65-F5344CB8AC3E}">
        <p14:creationId xmlns:p14="http://schemas.microsoft.com/office/powerpoint/2010/main" val="202345580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c/ca/Council_of_Tr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71" y="1402388"/>
            <a:ext cx="6760558" cy="5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8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2517" name="AutoShape 22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1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2520" name="AutoShape 25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46" name="Rectangle 26"/>
          <p:cNvSpPr>
            <a:spLocks noChangeArrowheads="1"/>
          </p:cNvSpPr>
          <p:nvPr/>
        </p:nvSpPr>
        <p:spPr bwMode="auto">
          <a:xfrm>
            <a:off x="1109663" y="1556792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 err="1"/>
              <a:t>Тридентский</a:t>
            </a:r>
            <a:r>
              <a:rPr lang="ru-RU" altLang="en-US" sz="3600" i="1" dirty="0"/>
              <a:t> Собор</a:t>
            </a:r>
            <a:endParaRPr lang="en-US" altLang="en-US" sz="36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90500" y="2318792"/>
            <a:ext cx="914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200" kern="0" smtClean="0"/>
              <a:t>	 «Если кто-то говорит, что оправдывающая вера – это не что иное, как упование (</a:t>
            </a:r>
            <a:r>
              <a:rPr lang="en-US" altLang="en-US" sz="3200" i="1" kern="0" smtClean="0"/>
              <a:t>fiducia</a:t>
            </a:r>
            <a:r>
              <a:rPr lang="ru-RU" altLang="en-US" sz="3200" kern="0" smtClean="0"/>
              <a:t>) на</a:t>
            </a:r>
            <a:r>
              <a:rPr lang="en-US" altLang="en-US" sz="3200" kern="0" smtClean="0"/>
              <a:t> </a:t>
            </a:r>
            <a:r>
              <a:rPr lang="ru-RU" altLang="en-US" sz="3200" kern="0" smtClean="0"/>
              <a:t>Божественное сострадание, прощающее грехи ради Христа, или что мы получаем оправдание одним лишь таким упованием, да будет предан анафеме» (</a:t>
            </a:r>
            <a:r>
              <a:rPr lang="ru-RU" altLang="en-US" sz="3200" kern="0" smtClean="0">
                <a:solidFill>
                  <a:schemeClr val="tx2"/>
                </a:solidFill>
              </a:rPr>
              <a:t>Тридентский Собор</a:t>
            </a:r>
            <a:r>
              <a:rPr lang="ru-RU" altLang="en-US" sz="3200" kern="0" smtClean="0"/>
              <a:t>)</a:t>
            </a:r>
            <a:endParaRPr lang="ru-RU" alt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6549863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6371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6372" name="AutoShape 1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6373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6374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75216" name="Rectangle 16"/>
          <p:cNvSpPr>
            <a:spLocks noChangeArrowheads="1"/>
          </p:cNvSpPr>
          <p:nvPr/>
        </p:nvSpPr>
        <p:spPr bwMode="auto">
          <a:xfrm>
            <a:off x="900113" y="338772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>
                <a:solidFill>
                  <a:schemeClr val="tx2"/>
                </a:solidFill>
              </a:rPr>
              <a:t>Катехизис Католической Церкви</a:t>
            </a:r>
            <a:endParaRPr lang="en-US" altLang="en-US" sz="3600" i="1" dirty="0">
              <a:solidFill>
                <a:schemeClr val="tx2"/>
              </a:solidFill>
            </a:endParaRPr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0" y="4437063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/>
              <a:t>	Оправдание влечет за собой, как «отпущение грехов», так и «освящение и обновления внутреннего человека»</a:t>
            </a:r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-107950" y="4437063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	Оправдание «соответствует нас праведности Бога, который делает нас внутренне праведными силой Его милости»</a:t>
            </a:r>
          </a:p>
        </p:txBody>
      </p:sp>
      <p:pic>
        <p:nvPicPr>
          <p:cNvPr id="186378" name="Picture 1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703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7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7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7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7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16" grpId="0" autoUpdateAnimBg="0"/>
      <p:bldP spid="1075217" grpId="0"/>
      <p:bldP spid="1075217" grpId="1"/>
      <p:bldP spid="107521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8419" name="AutoShape 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8420" name="AutoShape 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8421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842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900113" y="338772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Катехизис Католической Церкви</a:t>
            </a:r>
            <a:endParaRPr lang="en-US" altLang="en-US" sz="3600" i="1">
              <a:solidFill>
                <a:schemeClr val="tx2"/>
              </a:solidFill>
            </a:endParaRPr>
          </a:p>
        </p:txBody>
      </p:sp>
      <p:sp>
        <p:nvSpPr>
          <p:cNvPr id="1077256" name="Rectangle 8"/>
          <p:cNvSpPr>
            <a:spLocks noChangeArrowheads="1"/>
          </p:cNvSpPr>
          <p:nvPr/>
        </p:nvSpPr>
        <p:spPr bwMode="auto">
          <a:xfrm>
            <a:off x="0" y="4437063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«Никто не может заслужить </a:t>
            </a:r>
            <a:r>
              <a:rPr lang="ru-RU" altLang="en-US" sz="3400" dirty="0" smtClean="0"/>
              <a:t>первоначальную благодать, </a:t>
            </a:r>
            <a:r>
              <a:rPr lang="ru-RU" altLang="en-US" sz="3400" dirty="0"/>
              <a:t>которая лежит в основе обращения к Господу….». </a:t>
            </a:r>
          </a:p>
        </p:txBody>
      </p:sp>
      <p:pic>
        <p:nvPicPr>
          <p:cNvPr id="188425" name="Picture 10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0467" name="AutoShape 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0468" name="AutoShape 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0469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047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900113" y="338772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Катехизис Католической Церкви</a:t>
            </a:r>
            <a:endParaRPr lang="en-US" altLang="en-US" sz="3600" i="1">
              <a:solidFill>
                <a:schemeClr val="tx2"/>
              </a:solidFill>
            </a:endParaRPr>
          </a:p>
        </p:txBody>
      </p:sp>
      <p:sp>
        <p:nvSpPr>
          <p:cNvPr id="1079304" name="Rectangle 8"/>
          <p:cNvSpPr>
            <a:spLocks noChangeArrowheads="1"/>
          </p:cNvSpPr>
          <p:nvPr/>
        </p:nvSpPr>
        <p:spPr bwMode="auto">
          <a:xfrm>
            <a:off x="0" y="4437063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«...Движимый Святым Духом, мы можем заслужить для себя и для других </a:t>
            </a:r>
            <a:r>
              <a:rPr lang="ru-RU" altLang="en-US" sz="3400" dirty="0" smtClean="0"/>
              <a:t>всю благодать, необходимую </a:t>
            </a:r>
            <a:r>
              <a:rPr lang="ru-RU" altLang="en-US" sz="3400" dirty="0"/>
              <a:t>для достижения вечной жизни». </a:t>
            </a:r>
          </a:p>
        </p:txBody>
      </p:sp>
      <p:pic>
        <p:nvPicPr>
          <p:cNvPr id="190473" name="Picture 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0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-484188" y="3224213"/>
            <a:ext cx="9448801" cy="3733800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dirty="0" smtClean="0"/>
              <a:t>	«В излитой благодати человек поучает сверхъестественную силу совершать (добрые) дела и таким образом заслужить всю последующую благодать и вечную жизнь. Благодать Божия поэтому служит тому, чтобы сделать человека способным еще раз заслужить спасение». </a:t>
            </a:r>
            <a:r>
              <a:rPr lang="ru-RU" altLang="en-US" sz="3400" i="1" dirty="0" smtClean="0">
                <a:solidFill>
                  <a:schemeClr val="tx2"/>
                </a:solidFill>
              </a:rPr>
              <a:t>Л. </a:t>
            </a:r>
            <a:r>
              <a:rPr lang="ru-RU" altLang="en-US" sz="3400" i="1" dirty="0" err="1" smtClean="0">
                <a:solidFill>
                  <a:schemeClr val="tx2"/>
                </a:solidFill>
              </a:rPr>
              <a:t>Беркхов</a:t>
            </a:r>
            <a:endParaRPr lang="en-US" altLang="en-US" sz="3400" i="1" dirty="0" smtClean="0">
              <a:solidFill>
                <a:schemeClr val="tx2"/>
              </a:solidFill>
            </a:endParaRPr>
          </a:p>
        </p:txBody>
      </p:sp>
      <p:sp>
        <p:nvSpPr>
          <p:cNvPr id="864270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194564" name="AutoShape 16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5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6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4568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9" name="Picture 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038600"/>
            <a:ext cx="434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dirty="0" smtClean="0"/>
              <a:t>Бог </a:t>
            </a:r>
            <a:r>
              <a:rPr lang="ru-RU" altLang="en-US" sz="3600" i="1" dirty="0" smtClean="0">
                <a:solidFill>
                  <a:schemeClr val="tx2"/>
                </a:solidFill>
              </a:rPr>
              <a:t>делает</a:t>
            </a:r>
            <a:r>
              <a:rPr lang="ru-RU" altLang="en-US" sz="3600" dirty="0" smtClean="0"/>
              <a:t> грешника праведным</a:t>
            </a:r>
          </a:p>
        </p:txBody>
      </p:sp>
      <p:pic>
        <p:nvPicPr>
          <p:cNvPr id="196611" name="Picture 9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4100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4343400" y="403860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Бог </a:t>
            </a:r>
            <a:r>
              <a:rPr lang="ru-RU" altLang="en-US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считает или объявляет 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грешника праведным</a:t>
            </a:r>
          </a:p>
        </p:txBody>
      </p:sp>
      <p:pic>
        <p:nvPicPr>
          <p:cNvPr id="196613" name="Picture 12" descr="Luther4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411413"/>
            <a:ext cx="13716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35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6615" name="AutoShape 23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6616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6617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6618" name="AutoShape 26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0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8" grpId="0" build="p" bldLvl="4" autoUpdateAnimBg="0"/>
      <p:bldP spid="700427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038600"/>
            <a:ext cx="434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smtClean="0"/>
              <a:t>Добрые дела –  неотъемлемая часть </a:t>
            </a:r>
            <a:r>
              <a:rPr lang="ru-RU" altLang="en-US" sz="3600" i="1" smtClean="0">
                <a:solidFill>
                  <a:schemeClr val="tx2"/>
                </a:solidFill>
              </a:rPr>
              <a:t>процесса</a:t>
            </a:r>
            <a:r>
              <a:rPr lang="ru-RU" altLang="en-US" sz="3600" smtClean="0"/>
              <a:t> оправдания</a:t>
            </a:r>
          </a:p>
        </p:txBody>
      </p:sp>
      <p:pic>
        <p:nvPicPr>
          <p:cNvPr id="198659" name="Picture 9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4100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4343400" y="403860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Добрые дела – это </a:t>
            </a:r>
            <a:r>
              <a:rPr lang="ru-RU" altLang="en-US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результат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уже полученного оправдания</a:t>
            </a:r>
          </a:p>
        </p:txBody>
      </p:sp>
      <p:pic>
        <p:nvPicPr>
          <p:cNvPr id="198661" name="Picture 12" descr="Luther4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411413"/>
            <a:ext cx="13716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82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98663" name="AutoShape 22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8664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8665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8666" name="AutoShape 25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0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0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6" grpId="0" build="p" bldLvl="4" autoUpdateAnimBg="0"/>
      <p:bldP spid="7024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2662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2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3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3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13417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Прощение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«Он прощает все беззакония твои… как далеко восток от запада, так удалил Он от нас беззакония наши» (Пс. 102:3, 12).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endParaRPr lang="ru-RU" altLang="en-US"/>
          </a:p>
        </p:txBody>
      </p:sp>
      <p:sp>
        <p:nvSpPr>
          <p:cNvPr id="26634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3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7" grpId="0" build="p" bldLvl="2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038600"/>
            <a:ext cx="434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smtClean="0"/>
              <a:t>Оправдание и освящение </a:t>
            </a:r>
            <a:r>
              <a:rPr lang="ru-RU" altLang="en-US" sz="3600" i="1" smtClean="0">
                <a:solidFill>
                  <a:schemeClr val="tx2"/>
                </a:solidFill>
              </a:rPr>
              <a:t>смешиваются</a:t>
            </a:r>
            <a:r>
              <a:rPr lang="ru-RU" altLang="en-US" sz="3600" smtClean="0"/>
              <a:t> </a:t>
            </a:r>
          </a:p>
        </p:txBody>
      </p:sp>
      <p:pic>
        <p:nvPicPr>
          <p:cNvPr id="200707" name="Picture 9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4100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23" name="Rectangle 11"/>
          <p:cNvSpPr>
            <a:spLocks noChangeArrowheads="1"/>
          </p:cNvSpPr>
          <p:nvPr/>
        </p:nvSpPr>
        <p:spPr bwMode="auto">
          <a:xfrm>
            <a:off x="4572000" y="403860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и освящение </a:t>
            </a:r>
            <a:r>
              <a:rPr lang="ru-RU" altLang="en-US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отличаются</a:t>
            </a:r>
            <a:endParaRPr lang="en-US" altLang="en-US" sz="3600" b="1" i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00709" name="Picture 12" descr="Luther4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411413"/>
            <a:ext cx="13716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30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00711" name="AutoShape 22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0712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0713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0714" name="AutoShape 25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0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0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build="p" bldLvl="4" autoUpdateAnimBg="0"/>
      <p:bldP spid="704523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38600"/>
            <a:ext cx="4392612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smtClean="0"/>
              <a:t>Нет уверенности в спасении в этой жизни</a:t>
            </a:r>
          </a:p>
        </p:txBody>
      </p:sp>
      <p:pic>
        <p:nvPicPr>
          <p:cNvPr id="202755" name="Picture 9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4100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10" descr="Luther4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411413"/>
            <a:ext cx="13716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9" name="Rectangle 11"/>
          <p:cNvSpPr>
            <a:spLocks noChangeArrowheads="1"/>
          </p:cNvSpPr>
          <p:nvPr/>
        </p:nvSpPr>
        <p:spPr bwMode="auto">
          <a:xfrm>
            <a:off x="4537075" y="4038600"/>
            <a:ext cx="457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Уверенность в спасении в этой жизни</a:t>
            </a:r>
          </a:p>
        </p:txBody>
      </p:sp>
      <p:sp>
        <p:nvSpPr>
          <p:cNvPr id="708625" name="Rectangle 1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02759" name="AutoShape 21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2760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2761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2762" name="AutoShape 24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0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0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build="p" bldLvl="4" autoUpdateAnimBg="0"/>
      <p:bldP spid="708619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7" name="WordArt 13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66326" name="Rectangle 2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06852" name="AutoShape 2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6853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6854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06855" name="Picture 29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6" name="AutoShape 30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66335" name="Rectangle 31"/>
          <p:cNvSpPr>
            <a:spLocks noChangeArrowheads="1"/>
          </p:cNvSpPr>
          <p:nvPr/>
        </p:nvSpPr>
        <p:spPr bwMode="auto">
          <a:xfrm>
            <a:off x="152400" y="3644900"/>
            <a:ext cx="8667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/>
              <a:t>Оправдание через веру, независимое от дел: Гал. 2:16; 3:10, Рим. 3:20; 4:1-3; Лк. 18:14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6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17" grpId="0" animBg="1"/>
      <p:bldP spid="86633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WordArt 2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08900" name="AutoShape 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8901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890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08903" name="Picture 7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4" name="AutoShape 8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80963" y="3573463"/>
            <a:ext cx="8667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 dirty="0" smtClean="0"/>
              <a:t>Оправдание не </a:t>
            </a:r>
            <a:r>
              <a:rPr lang="ru-RU" altLang="en-US" sz="3600" dirty="0"/>
              <a:t>сообщается, а «вменяется» верующему                    (Рим. 4:22-24)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 dirty="0"/>
              <a:t>«Вменяться», </a:t>
            </a:r>
            <a:r>
              <a:rPr lang="ru-RU" altLang="en-US" sz="3600" dirty="0" err="1"/>
              <a:t>λογίζομ</a:t>
            </a:r>
            <a:r>
              <a:rPr lang="ru-RU" altLang="en-US" sz="3600" dirty="0"/>
              <a:t>αι (логидзомай) = «считать».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1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4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WordArt 2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08900" name="AutoShape 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8901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890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08903" name="Picture 7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4" name="AutoShape 8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80963" y="3573463"/>
            <a:ext cx="8667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 dirty="0" smtClean="0"/>
              <a:t>Бог «одевает» в праведность (см. </a:t>
            </a:r>
            <a:r>
              <a:rPr lang="ru-RU" altLang="en-US" sz="3600" dirty="0" err="1" smtClean="0"/>
              <a:t>Зах</a:t>
            </a:r>
            <a:r>
              <a:rPr lang="ru-RU" altLang="en-US" sz="3600" dirty="0" smtClean="0"/>
              <a:t>. 3:3-5; </a:t>
            </a:r>
            <a:r>
              <a:rPr lang="ru-RU" altLang="en-US" sz="3600" dirty="0" err="1" smtClean="0"/>
              <a:t>Ис</a:t>
            </a:r>
            <a:r>
              <a:rPr lang="ru-RU" altLang="en-US" sz="3600" dirty="0" smtClean="0"/>
              <a:t>. 61:10-11; </a:t>
            </a:r>
            <a:r>
              <a:rPr lang="ru-RU" altLang="en-US" sz="3600" dirty="0" smtClean="0"/>
              <a:t>Откр</a:t>
            </a:r>
            <a:r>
              <a:rPr lang="ru-RU" altLang="en-US" sz="3600" dirty="0" smtClean="0"/>
              <a:t>. 21:2; </a:t>
            </a:r>
            <a:r>
              <a:rPr lang="ru-RU" altLang="en-US" sz="3600" dirty="0" err="1" smtClean="0"/>
              <a:t>Лк</a:t>
            </a:r>
            <a:r>
              <a:rPr lang="ru-RU" altLang="en-US" sz="3600" dirty="0" smtClean="0"/>
              <a:t>. 15:22). </a:t>
            </a:r>
            <a:endParaRPr lang="ru-R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441890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4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3716338"/>
            <a:ext cx="9372600" cy="228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400" smtClean="0"/>
              <a:t>	</a:t>
            </a:r>
            <a:r>
              <a:rPr lang="ru-RU" altLang="en-US" sz="3400" smtClean="0"/>
              <a:t>«Верующий обязан своим спасением не приобретенной или </a:t>
            </a:r>
            <a:r>
              <a:rPr lang="en-US" altLang="en-US" sz="3400" smtClean="0"/>
              <a:t>“</a:t>
            </a:r>
            <a:r>
              <a:rPr lang="ru-RU" altLang="en-US" sz="3400" smtClean="0"/>
              <a:t>влитой</a:t>
            </a:r>
            <a:r>
              <a:rPr lang="en-US" altLang="en-US" sz="3400" smtClean="0"/>
              <a:t>” </a:t>
            </a:r>
            <a:r>
              <a:rPr lang="ru-RU" altLang="en-US" sz="3400" smtClean="0"/>
              <a:t>(</a:t>
            </a:r>
            <a:r>
              <a:rPr lang="en-US" altLang="en-US" sz="3400" smtClean="0"/>
              <a:t>“</a:t>
            </a:r>
            <a:r>
              <a:rPr lang="ru-RU" altLang="en-US" sz="3400" smtClean="0"/>
              <a:t>вселённой</a:t>
            </a:r>
            <a:r>
              <a:rPr lang="en-US" altLang="en-US" sz="3400" smtClean="0"/>
              <a:t>”</a:t>
            </a:r>
            <a:r>
              <a:rPr lang="ru-RU" altLang="en-US" sz="3400" smtClean="0"/>
              <a:t>) благодати, или благодати, находящейся в нем, но исключительно благорасположенности Божьей» </a:t>
            </a:r>
            <a:r>
              <a:rPr lang="ru-RU" altLang="en-US" sz="3400" i="1" smtClean="0">
                <a:solidFill>
                  <a:schemeClr val="tx2"/>
                </a:solidFill>
              </a:rPr>
              <a:t>Д. Мюллер</a:t>
            </a:r>
          </a:p>
        </p:txBody>
      </p:sp>
      <p:sp>
        <p:nvSpPr>
          <p:cNvPr id="210947" name="AutoShape 23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0948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0949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8397" name="Rectangle 2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10951" name="WordArt 30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10952" name="Picture 31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3" name="AutoShape 32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505200" y="56388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/>
              </a:buClr>
              <a:buSzTx/>
              <a:buFont typeface="Wingdings" panose="05000000000000000000" pitchFamily="2" charset="2"/>
              <a:buChar char="w"/>
            </a:pPr>
            <a:endParaRPr lang="ru-RU" altLang="en-US" sz="4400"/>
          </a:p>
        </p:txBody>
      </p:sp>
      <p:sp>
        <p:nvSpPr>
          <p:cNvPr id="868362" name="Text Box 10"/>
          <p:cNvSpPr txBox="1">
            <a:spLocks noChangeArrowheads="1"/>
          </p:cNvSpPr>
          <p:nvPr/>
        </p:nvSpPr>
        <p:spPr bwMode="auto">
          <a:xfrm>
            <a:off x="228600" y="3789363"/>
            <a:ext cx="86868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altLang="en-US" sz="34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ru-RU" altLang="en-US" sz="3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«Добрые дела, совершаемые с такою целью, является оскорблением и насмешкою над Богом, Который в Своем Слове предлагает всем грешникам принять верою полную и совершенную праведность, добытую Его возлюбленным Сыном для всего мира через совершенное Им заместительное искупление».</a:t>
            </a:r>
            <a:r>
              <a:rPr lang="ru-RU" altLang="en-US" sz="34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Д. Мюллер</a:t>
            </a:r>
            <a:endParaRPr lang="en-US" altLang="en-US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8367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12997" name="AutoShape 17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66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2998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2999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3000" name="WordArt 21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13001" name="Picture 22" descr="prei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2" name="AutoShape 23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Freeform 2"/>
          <p:cNvSpPr>
            <a:spLocks/>
          </p:cNvSpPr>
          <p:nvPr/>
        </p:nvSpPr>
        <p:spPr bwMode="auto">
          <a:xfrm>
            <a:off x="1835150" y="3735388"/>
            <a:ext cx="6858000" cy="2286000"/>
          </a:xfrm>
          <a:custGeom>
            <a:avLst/>
            <a:gdLst>
              <a:gd name="T0" fmla="*/ 0 w 2352"/>
              <a:gd name="T1" fmla="*/ 2147483646 h 960"/>
              <a:gd name="T2" fmla="*/ 2147483646 w 2352"/>
              <a:gd name="T3" fmla="*/ 2147483646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3395" name="WordArt 3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1314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Дела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83396" name="WordArt 4"/>
          <p:cNvSpPr>
            <a:spLocks noChangeArrowheads="1" noChangeShapeType="1" noTextEdit="1"/>
          </p:cNvSpPr>
          <p:nvPr/>
        </p:nvSpPr>
        <p:spPr bwMode="auto">
          <a:xfrm>
            <a:off x="609600" y="6219825"/>
            <a:ext cx="1143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3398" name="AutoShape 6"/>
          <p:cNvSpPr>
            <a:spLocks noChangeArrowheads="1"/>
          </p:cNvSpPr>
          <p:nvPr/>
        </p:nvSpPr>
        <p:spPr bwMode="auto">
          <a:xfrm>
            <a:off x="938213" y="4221163"/>
            <a:ext cx="609600" cy="541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3399" name="Line 7"/>
          <p:cNvSpPr>
            <a:spLocks noChangeShapeType="1"/>
          </p:cNvSpPr>
          <p:nvPr/>
        </p:nvSpPr>
        <p:spPr bwMode="auto">
          <a:xfrm>
            <a:off x="1752600" y="3648075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83400" name="Picture 8" descr="BD0710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8475"/>
            <a:ext cx="137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0" name="AutoShape 10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5051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5052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3405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pic>
        <p:nvPicPr>
          <p:cNvPr id="215054" name="Picture 14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04938"/>
            <a:ext cx="13890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5" name="WordArt 15"/>
          <p:cNvSpPr>
            <a:spLocks noChangeArrowheads="1" noChangeShapeType="1" noTextEdit="1"/>
          </p:cNvSpPr>
          <p:nvPr/>
        </p:nvSpPr>
        <p:spPr bwMode="auto">
          <a:xfrm>
            <a:off x="2609850" y="2997200"/>
            <a:ext cx="3790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9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Опровержение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5056" name="AutoShape 1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11" y="2861122"/>
            <a:ext cx="972370" cy="13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067801"/>
            <a:ext cx="695574" cy="1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37" y="4851570"/>
            <a:ext cx="623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8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8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8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4" grpId="0" animBg="1"/>
      <p:bldP spid="1083395" grpId="0" animBg="1"/>
      <p:bldP spid="1083396" grpId="0" animBg="1"/>
      <p:bldP spid="1083398" grpId="0" animBg="1"/>
      <p:bldP spid="108339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40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7091" name="AutoShape 4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7092" name="AutoShape 4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14797" name="Rectangle 4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17094" name="AutoShape 5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7095" name="WordArt 51"/>
          <p:cNvSpPr>
            <a:spLocks noChangeArrowheads="1" noChangeShapeType="1" noTextEdit="1"/>
          </p:cNvSpPr>
          <p:nvPr/>
        </p:nvSpPr>
        <p:spPr bwMode="auto">
          <a:xfrm>
            <a:off x="611188" y="3141663"/>
            <a:ext cx="78501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Совместная декларация</a:t>
            </a:r>
          </a:p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 доктрине об оправдании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17096" name="Picture 52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1438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7" name="Picture 53" descr="Luther4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428750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807" name="Rectangle 55"/>
          <p:cNvSpPr>
            <a:spLocks noChangeArrowheads="1"/>
          </p:cNvSpPr>
          <p:nvPr/>
        </p:nvSpPr>
        <p:spPr bwMode="auto">
          <a:xfrm>
            <a:off x="-73025" y="4221163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/>
              <a:t>В ссылке на веру Авраама, упоминается о вменении праведности (Пункт 10)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/>
              <a:t>Добрые дела, совершенные оправданным человеком – это «ни основа оправдания, ни заслуживают его» (Пункт 25)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07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913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914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544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Католичество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19142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9143" name="WordArt 7"/>
          <p:cNvSpPr>
            <a:spLocks noChangeArrowheads="1" noChangeShapeType="1" noTextEdit="1"/>
          </p:cNvSpPr>
          <p:nvPr/>
        </p:nvSpPr>
        <p:spPr bwMode="auto">
          <a:xfrm>
            <a:off x="611188" y="3141663"/>
            <a:ext cx="78501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Совместная декларация</a:t>
            </a:r>
          </a:p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 доктрине об оправдании</a:t>
            </a:r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19144" name="Picture 8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41438"/>
            <a:ext cx="1498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5" name="Picture 9" descr="Luther4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428750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-73025" y="4221163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Нигде не говорится об </a:t>
            </a:r>
            <a:r>
              <a:rPr lang="ru-RU" altLang="en-US" sz="3200" dirty="0" smtClean="0"/>
              <a:t>оправдании </a:t>
            </a:r>
            <a:r>
              <a:rPr lang="ru-RU" altLang="en-US" sz="3200" dirty="0"/>
              <a:t>через одну веру.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Не отрицаются учения </a:t>
            </a:r>
            <a:r>
              <a:rPr lang="ru-RU" altLang="en-US" sz="3200" dirty="0" smtClean="0"/>
              <a:t>о сакраментальном искуплении, </a:t>
            </a:r>
            <a:r>
              <a:rPr lang="ru-RU" altLang="en-US" sz="3200" dirty="0"/>
              <a:t>о чистилище, об индульгенциях.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28676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7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1546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Прощение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«Я, Я Сам изглаживаю преступления твои ради Себя Самого и грехов твоих не помяну» (Ис. 43:25).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endParaRPr lang="ru-RU" altLang="en-US"/>
          </a:p>
        </p:txBody>
      </p:sp>
      <p:sp>
        <p:nvSpPr>
          <p:cNvPr id="2868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5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5" grpId="0" build="p" bldLvl="2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Католичество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sp>
        <p:nvSpPr>
          <p:cNvPr id="14" name="WordArt 51"/>
          <p:cNvSpPr>
            <a:spLocks noChangeArrowheads="1" noChangeShapeType="1" noTextEdit="1"/>
          </p:cNvSpPr>
          <p:nvPr/>
        </p:nvSpPr>
        <p:spPr bwMode="auto">
          <a:xfrm>
            <a:off x="308992" y="1492188"/>
            <a:ext cx="8583488" cy="629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Евангельские и католики вместе</a:t>
            </a:r>
            <a:endParaRPr lang="en-US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5" name="Picture 52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2" y="427038"/>
            <a:ext cx="831480" cy="8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 descr="Luther46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04" y="398463"/>
            <a:ext cx="788781" cy="8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0" y="2150368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dirty="0"/>
              <a:t>«Мы согласны с тем, что </a:t>
            </a:r>
            <a:r>
              <a:rPr lang="ru-RU" sz="2800" dirty="0" smtClean="0"/>
              <a:t>оправдание </a:t>
            </a:r>
            <a:r>
              <a:rPr lang="ru-RU" sz="2800" dirty="0"/>
              <a:t>не заслуживается добрыми делами или нашими собственными заслугами; это полностью дар Божий, предоставленный чисто через щедрость Отца, из-за любви, которую Он несет </a:t>
            </a:r>
            <a:r>
              <a:rPr lang="ru-RU" sz="2800" dirty="0" smtClean="0"/>
              <a:t>нам </a:t>
            </a:r>
            <a:r>
              <a:rPr lang="ru-RU" sz="2800" dirty="0"/>
              <a:t>в Своем Сыне, Который пострадал ради нас и воскрес для нашего оправдания (Рим. 4:25). В оправдании Бог, на основе одной </a:t>
            </a:r>
            <a:r>
              <a:rPr lang="ru-RU" sz="2800" dirty="0" smtClean="0"/>
              <a:t>праведности Христа, </a:t>
            </a:r>
            <a:r>
              <a:rPr lang="ru-RU" sz="2800" dirty="0"/>
              <a:t>объявляет нас уже не </a:t>
            </a:r>
            <a:r>
              <a:rPr lang="ru-RU" sz="2800" dirty="0" smtClean="0"/>
              <a:t>Своими </a:t>
            </a:r>
            <a:r>
              <a:rPr lang="ru-RU" sz="2800" dirty="0"/>
              <a:t>мятежными врагами, но Своими прощенными друзьями, и в силу Его заявления, это так». </a:t>
            </a:r>
            <a:r>
              <a:rPr lang="ru-RU" sz="2800" dirty="0" smtClean="0"/>
              <a:t>            (</a:t>
            </a:r>
            <a:r>
              <a:rPr lang="ru-RU" sz="2800" dirty="0"/>
              <a:t>Дар спасения, </a:t>
            </a:r>
            <a:r>
              <a:rPr lang="ru-RU" sz="2800" dirty="0" smtClean="0"/>
              <a:t>21)</a:t>
            </a:r>
            <a:endParaRPr lang="en-US" sz="2800" dirty="0"/>
          </a:p>
        </p:txBody>
      </p:sp>
      <p:sp>
        <p:nvSpPr>
          <p:cNvPr id="1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" name="AutoShape 5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" name="AutoShape 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488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Католичество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308992" y="1492188"/>
            <a:ext cx="8583488" cy="629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Евангельские и католики вместе</a:t>
            </a:r>
            <a:endParaRPr lang="en-US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3" name="Picture 52" descr="prei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2" y="427038"/>
            <a:ext cx="831480" cy="8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3" descr="Luther46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04" y="398463"/>
            <a:ext cx="788781" cy="8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1" y="2278139"/>
            <a:ext cx="91376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sz="2800" dirty="0"/>
              <a:t>«Мы понимаем, что то, что мы здесь подтверждаем, согласовывается с тем, что имели в виду реформатские традиции по поводу оправдания по вере (</a:t>
            </a:r>
            <a:r>
              <a:rPr lang="en-US" sz="2800" i="1" dirty="0"/>
              <a:t>sola fide</a:t>
            </a:r>
            <a:r>
              <a:rPr lang="ru-RU" sz="2800" dirty="0"/>
              <a:t>)» (Дар спасения, 21)</a:t>
            </a:r>
            <a:endParaRPr lang="en-US" sz="2800" dirty="0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1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" name="AutoShape 5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" name="AutoShape 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282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118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118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7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1190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087497" name="Picture 9" descr="Luther4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9" name="Rectangle 11"/>
          <p:cNvSpPr>
            <a:spLocks noChangeArrowheads="1"/>
          </p:cNvSpPr>
          <p:nvPr/>
        </p:nvSpPr>
        <p:spPr bwMode="auto">
          <a:xfrm>
            <a:off x="1763713" y="1430338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Оправдание относится не к духовному состоянию </a:t>
            </a:r>
            <a:r>
              <a:rPr lang="ru-RU" altLang="en-US" sz="3200" dirty="0" smtClean="0"/>
              <a:t>человека, </a:t>
            </a:r>
            <a:r>
              <a:rPr lang="ru-RU" altLang="en-US" sz="3200" dirty="0"/>
              <a:t>а к его юридическому статусу перед Богом</a:t>
            </a:r>
          </a:p>
        </p:txBody>
      </p:sp>
      <p:sp>
        <p:nvSpPr>
          <p:cNvPr id="1087502" name="Rectangle 14"/>
          <p:cNvSpPr>
            <a:spLocks noChangeArrowheads="1"/>
          </p:cNvSpPr>
          <p:nvPr/>
        </p:nvSpPr>
        <p:spPr bwMode="auto">
          <a:xfrm>
            <a:off x="0" y="3302000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«Чужая праведность», т.е. не наша, а иная.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«Пассивная праведность», т.е. не достижение, а дар.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3200" i="1" dirty="0"/>
              <a:t>S</a:t>
            </a:r>
            <a:r>
              <a:rPr lang="ru-RU" altLang="en-US" sz="3200" i="1" dirty="0" err="1"/>
              <a:t>ola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scriptura</a:t>
            </a:r>
            <a:r>
              <a:rPr lang="ru-RU" altLang="en-US" sz="3200" i="1" dirty="0"/>
              <a:t>, </a:t>
            </a:r>
            <a:r>
              <a:rPr lang="ru-RU" altLang="en-US" sz="3200" i="1" dirty="0" err="1"/>
              <a:t>sola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gratia</a:t>
            </a:r>
            <a:r>
              <a:rPr lang="ru-RU" altLang="en-US" sz="3200" i="1" dirty="0"/>
              <a:t>, </a:t>
            </a:r>
            <a:r>
              <a:rPr lang="ru-RU" altLang="en-US" sz="3200" i="1" dirty="0" err="1"/>
              <a:t>sola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fide</a:t>
            </a:r>
            <a:r>
              <a:rPr lang="ru-RU" altLang="en-US" sz="3200" i="1" dirty="0"/>
              <a:t>, </a:t>
            </a:r>
            <a:r>
              <a:rPr lang="ru-RU" altLang="en-US" sz="3200" i="1" dirty="0" err="1"/>
              <a:t>solus</a:t>
            </a:r>
            <a:r>
              <a:rPr lang="ru-RU" altLang="en-US" sz="3200" i="1" dirty="0"/>
              <a:t> </a:t>
            </a:r>
            <a:r>
              <a:rPr lang="ru-RU" altLang="en-US" sz="3200" i="1" dirty="0" err="1" smtClean="0"/>
              <a:t>Ch</a:t>
            </a:r>
            <a:r>
              <a:rPr lang="en-US" altLang="en-US" sz="3200" i="1" dirty="0" smtClean="0"/>
              <a:t>r</a:t>
            </a:r>
            <a:r>
              <a:rPr lang="ru-RU" altLang="en-US" sz="3200" i="1" dirty="0" err="1" smtClean="0"/>
              <a:t>istus</a:t>
            </a:r>
            <a:endParaRPr lang="ru-RU" altLang="en-US" sz="3200" i="1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3200" i="1" dirty="0"/>
              <a:t>S</a:t>
            </a:r>
            <a:r>
              <a:rPr lang="ru-RU" altLang="en-US" sz="3200" i="1" dirty="0" err="1"/>
              <a:t>imul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peccator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et</a:t>
            </a:r>
            <a:r>
              <a:rPr lang="ru-RU" altLang="en-US" sz="3200" i="1" dirty="0"/>
              <a:t> </a:t>
            </a:r>
            <a:r>
              <a:rPr lang="ru-RU" altLang="en-US" sz="3200" i="1" dirty="0" err="1"/>
              <a:t>justus</a:t>
            </a:r>
            <a:r>
              <a:rPr lang="ru-RU" altLang="en-US" sz="3200" i="1" dirty="0"/>
              <a:t>, </a:t>
            </a:r>
            <a:r>
              <a:rPr lang="ru-RU" altLang="en-US" sz="3200" dirty="0"/>
              <a:t>т.е. «в то же время грешник и праведник»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7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8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8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8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8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9" grpId="0" build="p"/>
      <p:bldP spid="1087502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323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323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9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3238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23239" name="Picture 7" descr="Luther4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1763713" y="1430338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Оправдание относится не к духовному состоянию </a:t>
            </a:r>
            <a:r>
              <a:rPr lang="ru-RU" altLang="en-US" sz="3200" dirty="0" smtClean="0"/>
              <a:t>человека, </a:t>
            </a:r>
            <a:r>
              <a:rPr lang="ru-RU" altLang="en-US" sz="3200" dirty="0"/>
              <a:t>а к его юридическому статусу перед Богом</a:t>
            </a:r>
          </a:p>
        </p:txBody>
      </p:sp>
      <p:sp>
        <p:nvSpPr>
          <p:cNvPr id="1089546" name="Rectangle 10"/>
          <p:cNvSpPr>
            <a:spLocks noChangeArrowheads="1"/>
          </p:cNvSpPr>
          <p:nvPr/>
        </p:nvSpPr>
        <p:spPr bwMode="auto">
          <a:xfrm>
            <a:off x="0" y="3302000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Добрые дела исходит из Божьей природы, находящейся в возрожденном человека, и </a:t>
            </a:r>
            <a:r>
              <a:rPr lang="ru-RU" altLang="en-US" sz="3200" dirty="0" smtClean="0"/>
              <a:t>из любви </a:t>
            </a:r>
            <a:r>
              <a:rPr lang="ru-RU" altLang="en-US" sz="3200" dirty="0"/>
              <a:t>к </a:t>
            </a:r>
            <a:r>
              <a:rPr lang="ru-RU" altLang="en-US" sz="3200" dirty="0" smtClean="0"/>
              <a:t>Богу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Истинная вера – это активная вера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ru-R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490294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9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46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Протестантство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pic>
        <p:nvPicPr>
          <p:cNvPr id="21" name="Picture 7" descr="Luther4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763713" y="1430338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Оправдание относится не к духовному состоянию </a:t>
            </a:r>
            <a:r>
              <a:rPr lang="ru-RU" altLang="en-US" sz="3200" dirty="0" smtClean="0"/>
              <a:t>человека, </a:t>
            </a:r>
            <a:r>
              <a:rPr lang="ru-RU" altLang="en-US" sz="3200" dirty="0"/>
              <a:t>а к его юридическому статусу перед Богом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-108520" y="3302000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90000"/>
              </a:lnSpc>
            </a:pPr>
            <a:r>
              <a:rPr lang="ru-RU" sz="3000" dirty="0"/>
              <a:t>«Если дела ценятся как средство для приобретения праведности... и сделаны под ложным впечатлением, что через них человек оправдан, то они становятся </a:t>
            </a:r>
            <a:r>
              <a:rPr lang="ru-RU" sz="3000" dirty="0" smtClean="0"/>
              <a:t>необходимыми, </a:t>
            </a:r>
            <a:r>
              <a:rPr lang="ru-RU" sz="3000" dirty="0"/>
              <a:t>и уничтожаются свобода и вера</a:t>
            </a:r>
            <a:r>
              <a:rPr lang="ru-RU" sz="3000" dirty="0" smtClean="0"/>
              <a:t>;… (и это) </a:t>
            </a:r>
            <a:r>
              <a:rPr lang="ru-RU" sz="3000" dirty="0"/>
              <a:t>делает их больше не добрыми, а действительно отвратительными» </a:t>
            </a:r>
            <a:r>
              <a:rPr lang="ru-RU" sz="3000" i="1" dirty="0"/>
              <a:t>Труды Лютера, 31.363</a:t>
            </a:r>
            <a:endParaRPr lang="en-US" sz="3000" dirty="0"/>
          </a:p>
        </p:txBody>
      </p:sp>
      <p:sp>
        <p:nvSpPr>
          <p:cNvPr id="1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Протестантство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pic>
        <p:nvPicPr>
          <p:cNvPr id="12" name="Picture 7" descr="Luther4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63713" y="1430338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200" dirty="0"/>
              <a:t>Оправдание относится не к духовному состоянию </a:t>
            </a:r>
            <a:r>
              <a:rPr lang="ru-RU" altLang="en-US" sz="3200" dirty="0" smtClean="0"/>
              <a:t>человека, </a:t>
            </a:r>
            <a:r>
              <a:rPr lang="ru-RU" altLang="en-US" sz="3200" dirty="0"/>
              <a:t>а к его юридическому статусу перед Богом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-108520" y="3302000"/>
            <a:ext cx="9324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000" dirty="0"/>
              <a:t>«Таким образом </a:t>
            </a:r>
            <a:r>
              <a:rPr lang="ru-RU" sz="3000" dirty="0" smtClean="0"/>
              <a:t>христианин, </a:t>
            </a:r>
            <a:r>
              <a:rPr lang="ru-RU" sz="3000" dirty="0"/>
              <a:t>который живет в этом доверии Богу знает всё, всё может делать, предпринимает всё, что необходимо делать, и делает всё с радостью и удовольствием, не для того, чтобы он мог собирать заслуги и добрые дела, но потому что это для него удовольствие угодить Богу в этом» </a:t>
            </a:r>
            <a:r>
              <a:rPr lang="ru-RU" sz="3000" i="1" dirty="0"/>
              <a:t>Труды Лютера, </a:t>
            </a:r>
            <a:r>
              <a:rPr lang="ru-RU" sz="3000" i="1" dirty="0" smtClean="0"/>
              <a:t>44.27</a:t>
            </a:r>
            <a:r>
              <a:rPr lang="ru-RU" sz="3000" dirty="0" smtClean="0"/>
              <a:t> </a:t>
            </a:r>
            <a:endParaRPr lang="en-US" sz="3000" dirty="0"/>
          </a:p>
        </p:txBody>
      </p:sp>
      <p:sp>
        <p:nvSpPr>
          <p:cNvPr id="1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35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Протестантство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pic>
        <p:nvPicPr>
          <p:cNvPr id="16" name="Picture 7" descr="Luther4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63713" y="2006600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Непоследовательности 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576747" y="2708920"/>
            <a:ext cx="1215127" cy="181566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5053294" y="2708920"/>
            <a:ext cx="1305959" cy="181566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WordArt 36"/>
          <p:cNvSpPr>
            <a:spLocks noChangeArrowheads="1" noChangeShapeType="1" noTextEdit="1"/>
          </p:cNvSpPr>
          <p:nvPr/>
        </p:nvSpPr>
        <p:spPr bwMode="auto">
          <a:xfrm>
            <a:off x="1776547" y="2780928"/>
            <a:ext cx="5832648" cy="15158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Сакраментализм</a:t>
            </a:r>
            <a:endParaRPr lang="ru-RU" sz="3600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63" y="4868811"/>
            <a:ext cx="9120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Аугсбургском</a:t>
            </a:r>
            <a:r>
              <a:rPr lang="ru-RU" sz="2800" b="1" dirty="0" smtClean="0"/>
              <a:t> исповедании, «О Святом Крещении наши церкви учат, что оно необходимо для спасения, что через Крещение даруется благодать Божья» (Артикул 9). </a:t>
            </a:r>
            <a:endParaRPr lang="en-US" sz="2800" b="1" dirty="0"/>
          </a:p>
        </p:txBody>
      </p:sp>
      <p:sp>
        <p:nvSpPr>
          <p:cNvPr id="2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2" grpId="0" animBg="1"/>
      <p:bldP spid="23" grpId="0" animBg="1"/>
      <p:bldP spid="24" grpId="0" animBg="1"/>
      <p:bldP spid="2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Протестантство</a:t>
            </a:r>
            <a:endParaRPr lang="en-US" altLang="en-US" sz="5400" dirty="0" smtClean="0">
              <a:latin typeface="Verdana" pitchFamily="34" charset="0"/>
            </a:endParaRPr>
          </a:p>
        </p:txBody>
      </p:sp>
      <p:pic>
        <p:nvPicPr>
          <p:cNvPr id="26" name="Picture 7" descr="Luther4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371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763713" y="2006600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Непоследовательности 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3576747" y="2708920"/>
            <a:ext cx="1215127" cy="181566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5053294" y="2708920"/>
            <a:ext cx="1305959" cy="1815661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WordArt 36"/>
          <p:cNvSpPr>
            <a:spLocks noChangeArrowheads="1" noChangeShapeType="1" noTextEdit="1"/>
          </p:cNvSpPr>
          <p:nvPr/>
        </p:nvSpPr>
        <p:spPr bwMode="auto">
          <a:xfrm>
            <a:off x="1776547" y="2780928"/>
            <a:ext cx="5832648" cy="15158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Сакраментализм</a:t>
            </a:r>
            <a:endParaRPr lang="ru-RU" sz="3600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05337"/>
            <a:ext cx="9094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«Крещение не является абсолютно необходимым... С другой стороны, верно также и то, что искренне верующий человек никогда не пренебрегает установлениями Христа... так что член Церкви не пренебрегает ни Крещением, ни Причастием». </a:t>
            </a:r>
            <a:r>
              <a:rPr lang="ru-RU" sz="2400" b="1" i="1" dirty="0" smtClean="0"/>
              <a:t>Мюллер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  <p:sp>
        <p:nvSpPr>
          <p:cNvPr id="3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8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9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0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53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7334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63713" y="1772816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через веру в жертву Христа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520" y="3136900"/>
            <a:ext cx="864165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«Оправдание – это просто то, что Бог принимает нас в Свое благоволение как праведных людей… оно состоит в прощении грехов и вменении Христовой праведности».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25" y="1371600"/>
            <a:ext cx="1266739" cy="1770287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7334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63713" y="1772816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через веру в жертву Христа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1520" y="3136900"/>
            <a:ext cx="864165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«Оправдан по вере – это тот, кто, будучи исключенным из праведности дел, держится праведности Христа через веру и, одет в нее, стоит перед Богом не как грешника, а как праведного человека». 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25" y="1371600"/>
            <a:ext cx="1266739" cy="17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3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30724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19561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Прощение</a:t>
            </a:r>
            <a:endParaRPr lang="en-US" altLang="en-US" dirty="0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 dirty="0"/>
              <a:t>«…ввергнет в пучину морскую все грехи наши» (Мих. 7:19). 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 dirty="0"/>
              <a:t>«Я прощу беззакония их и грехов их уже не </a:t>
            </a:r>
            <a:r>
              <a:rPr lang="ru-RU" altLang="en-US" sz="3600" dirty="0" err="1"/>
              <a:t>воспомяну</a:t>
            </a:r>
            <a:r>
              <a:rPr lang="ru-RU" altLang="en-US" sz="3600" dirty="0"/>
              <a:t> более»              (Иер. 31:34)</a:t>
            </a:r>
          </a:p>
          <a:p>
            <a:pPr lvl="1"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endParaRPr lang="ru-RU" altLang="en-US" dirty="0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endParaRPr lang="ru-RU" altLang="en-US" dirty="0"/>
          </a:p>
        </p:txBody>
      </p:sp>
      <p:sp>
        <p:nvSpPr>
          <p:cNvPr id="3073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9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9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61" grpId="0" build="p" bldLvl="2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733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7334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63713" y="1772816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через веру в жертву Христа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1520" y="3136900"/>
            <a:ext cx="864165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«Быть оправданным отличается от преображения в новую тварь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»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обязательно приводит к освящению, но добрые дела не приводят к спасению.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«Вера одна оправдывает, но вера, которая оправдывает, не одна»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25" y="1371600"/>
            <a:ext cx="1266739" cy="17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21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7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8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9382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7735" name="Rectangle 7"/>
          <p:cNvSpPr>
            <a:spLocks noChangeArrowheads="1"/>
          </p:cNvSpPr>
          <p:nvPr/>
        </p:nvSpPr>
        <p:spPr bwMode="auto">
          <a:xfrm>
            <a:off x="1763713" y="2006600"/>
            <a:ext cx="71294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Непоследовательности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131840" y="3406906"/>
            <a:ext cx="1440135" cy="25879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4608388" y="3406906"/>
            <a:ext cx="1547787" cy="25879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36"/>
          <p:cNvSpPr>
            <a:spLocks noChangeArrowheads="1" noChangeShapeType="1" noTextEdit="1"/>
          </p:cNvSpPr>
          <p:nvPr/>
        </p:nvSpPr>
        <p:spPr bwMode="auto">
          <a:xfrm>
            <a:off x="1115690" y="3334452"/>
            <a:ext cx="6912694" cy="21605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Предопределение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71" y="1371600"/>
            <a:ext cx="1266739" cy="17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777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9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5" grpId="0" build="p"/>
      <p:bldP spid="10" grpId="0" animBg="1"/>
      <p:bldP spid="11" grpId="0" animBg="1"/>
      <p:bldP spid="1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7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8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9382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50824" y="1557338"/>
            <a:ext cx="403314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Джон Уэсли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003" y="4329902"/>
            <a:ext cx="91130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«Оправдание </a:t>
            </a:r>
            <a:r>
              <a:rPr lang="ru-RU" alt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же не </a:t>
            </a:r>
            <a:r>
              <a:rPr lang="ru-RU" alt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означает, что Бог обманут в тех, кого Он оправдывает; что Он думает, что они таковы, которыми, в самом деле, они не являются… Бог... (не) считает нас праведными, когда мы неправедны»</a:t>
            </a:r>
            <a:endParaRPr lang="ru-RU" alt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4" name="Picture 11" descr="WESLEY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3" y="2661597"/>
            <a:ext cx="1342687" cy="15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584620" y="2564904"/>
            <a:ext cx="752388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</a:t>
            </a:r>
            <a:r>
              <a:rPr lang="ru-RU" alt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Вера, можно сказать, вменяется нам в праведность, поскольку это является единственным условием нашего принятия (Богом)»</a:t>
            </a:r>
            <a:endParaRPr lang="ru-RU" alt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5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7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938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9382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824" y="1557338"/>
            <a:ext cx="403314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Джон Уэсли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0500" y="4402931"/>
            <a:ext cx="8773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«Те, кому вменяется праведность Христа, сделаны праведниками Духом Христа; они обновляются в образ Бога»</a:t>
            </a:r>
            <a:endParaRPr lang="ru-RU" alt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11" descr="WESLEY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3" y="2661597"/>
            <a:ext cx="1342687" cy="15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84620" y="2564904"/>
            <a:ext cx="752388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</a:t>
            </a:r>
            <a:r>
              <a:rPr lang="ru-RU" alt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Вера, можно сказать, вменяется нам в праведность, поскольку это является единственным условием нашего принятия (Богом)»</a:t>
            </a:r>
            <a:endParaRPr lang="ru-RU" alt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1664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29382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824" y="1557338"/>
            <a:ext cx="403314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Джон Уэсли</a:t>
            </a: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1835150" y="3303092"/>
            <a:ext cx="6858000" cy="2286000"/>
          </a:xfrm>
          <a:custGeom>
            <a:avLst/>
            <a:gdLst>
              <a:gd name="T0" fmla="*/ 0 w 2352"/>
              <a:gd name="T1" fmla="*/ 2147483646 h 960"/>
              <a:gd name="T2" fmla="*/ 2147483646 w 2352"/>
              <a:gd name="T3" fmla="*/ 2147483646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938213" y="3788867"/>
            <a:ext cx="609600" cy="541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752600" y="3215779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1" name="Picture 8" descr="BD0710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6179"/>
            <a:ext cx="137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8763000" y="6472386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3336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52600" y="2530475"/>
            <a:ext cx="839788" cy="1213941"/>
          </a:xfrm>
          <a:prstGeom prst="ellipse">
            <a:avLst/>
          </a:pr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01458" y="4131790"/>
            <a:ext cx="766286" cy="887389"/>
          </a:xfrm>
          <a:prstGeom prst="ellipse">
            <a:avLst/>
          </a:prstGeom>
          <a:noFill/>
          <a:ln w="38100" cap="sq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2589908"/>
            <a:ext cx="7858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6" y="4497338"/>
            <a:ext cx="695574" cy="1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351957"/>
            <a:ext cx="623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066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" grpId="0" animBg="1"/>
      <p:bldP spid="27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142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142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568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1430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95687" name="Rectangle 7"/>
          <p:cNvSpPr>
            <a:spLocks noChangeArrowheads="1"/>
          </p:cNvSpPr>
          <p:nvPr/>
        </p:nvSpPr>
        <p:spPr bwMode="auto">
          <a:xfrm>
            <a:off x="250825" y="1557338"/>
            <a:ext cx="3600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А. Мак-Грат</a:t>
            </a:r>
          </a:p>
        </p:txBody>
      </p:sp>
      <p:sp>
        <p:nvSpPr>
          <p:cNvPr id="1095689" name="Rectangle 9"/>
          <p:cNvSpPr>
            <a:spLocks noChangeArrowheads="1"/>
          </p:cNvSpPr>
          <p:nvPr/>
        </p:nvSpPr>
        <p:spPr bwMode="auto">
          <a:xfrm>
            <a:off x="682625" y="2349500"/>
            <a:ext cx="84978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(1) «Оправдание включает в себя судебную декларацию о праведности, которая производит изменение в правовом статусе перед Богом, в отличие от процесса, который на самом деле делает человека праведным».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9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7" grpId="0" build="p"/>
      <p:bldP spid="1095689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347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347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3478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1831" name="Rectangle 7"/>
          <p:cNvSpPr>
            <a:spLocks noChangeArrowheads="1"/>
          </p:cNvSpPr>
          <p:nvPr/>
        </p:nvSpPr>
        <p:spPr bwMode="auto">
          <a:xfrm>
            <a:off x="250825" y="1557338"/>
            <a:ext cx="3600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А. Мак-Грат</a:t>
            </a:r>
          </a:p>
        </p:txBody>
      </p:sp>
      <p:sp>
        <p:nvSpPr>
          <p:cNvPr id="1101833" name="Rectangle 9"/>
          <p:cNvSpPr>
            <a:spLocks noChangeArrowheads="1"/>
          </p:cNvSpPr>
          <p:nvPr/>
        </p:nvSpPr>
        <p:spPr bwMode="auto">
          <a:xfrm>
            <a:off x="682625" y="2293938"/>
            <a:ext cx="84978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(2) «Есть четкая концептуальная разница между оправданием… (“акт, по которому Бог объявляет грешников праведниками”) и возрождением или освящением (фактический “внутренний процесс обновления Святым Духом”)».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AutoShape 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552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5524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387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5526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3879" name="Rectangle 7"/>
          <p:cNvSpPr>
            <a:spLocks noChangeArrowheads="1"/>
          </p:cNvSpPr>
          <p:nvPr/>
        </p:nvSpPr>
        <p:spPr bwMode="auto">
          <a:xfrm>
            <a:off x="250825" y="1557338"/>
            <a:ext cx="3600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А. Мак-Грат</a:t>
            </a:r>
          </a:p>
        </p:txBody>
      </p:sp>
      <p:sp>
        <p:nvSpPr>
          <p:cNvPr id="1103881" name="Rectangle 9"/>
          <p:cNvSpPr>
            <a:spLocks noChangeArrowheads="1"/>
          </p:cNvSpPr>
          <p:nvPr/>
        </p:nvSpPr>
        <p:spPr bwMode="auto">
          <a:xfrm>
            <a:off x="682625" y="2293938"/>
            <a:ext cx="84978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(3) «Оправдывающая праведность понимается как внешнюю, чужую праведность, благодатно приписанную христианину через акт веры».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81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7571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25010" name="Text Box 1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237573" name="AutoShape 3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25027" name="Rectangle 3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7575" name="AutoShape 3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25029" name="Rectangle 37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Учителя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Э. П. 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Сандерс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Джемс Дан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Н. Т. Райт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Книга: «Павел и палестинский иудаизм</a:t>
            </a:r>
            <a:r>
              <a:rPr lang="ru-RU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» - </a:t>
            </a:r>
            <a:r>
              <a:rPr lang="ru-RU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Сандерс</a:t>
            </a:r>
            <a:r>
              <a:rPr lang="ru-RU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2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2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25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25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10" grpId="0" autoUpdateAnimBg="0"/>
      <p:bldP spid="725029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7571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25010" name="Text Box 1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237573" name="AutoShape 3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25027" name="Rectangle 3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7575" name="AutoShape 3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650" y="2943225"/>
            <a:ext cx="79930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= иметь завет с Богом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Учение</a:t>
            </a:r>
          </a:p>
        </p:txBody>
      </p:sp>
    </p:spTree>
    <p:extLst>
      <p:ext uri="{BB962C8B-B14F-4D97-AF65-F5344CB8AC3E}">
        <p14:creationId xmlns:p14="http://schemas.microsoft.com/office/powerpoint/2010/main" val="199945974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3277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7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7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7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7273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Жертвоприношение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Авель (Быт. 4:4)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Ной (Быт. 8:20) 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Иов (Иов 42:7-9)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Пасха </a:t>
            </a:r>
            <a:r>
              <a:rPr lang="en-US" altLang="en-US"/>
              <a:t>(Исх. 12:23)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endParaRPr lang="ru-RU" altLang="en-US"/>
          </a:p>
        </p:txBody>
      </p:sp>
      <p:sp>
        <p:nvSpPr>
          <p:cNvPr id="3277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7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7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7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7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7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7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7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7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3" grpId="0" build="p" bldLvl="2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55" y="3195638"/>
            <a:ext cx="1368152" cy="2052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1726514" cy="1263302"/>
          </a:xfrm>
          <a:prstGeom prst="rect">
            <a:avLst/>
          </a:prstGeom>
        </p:spPr>
      </p:pic>
      <p:sp>
        <p:nvSpPr>
          <p:cNvPr id="239618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961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5927" name="Text Box 7"/>
          <p:cNvSpPr txBox="1">
            <a:spLocks noChangeArrowheads="1"/>
          </p:cNvSpPr>
          <p:nvPr/>
        </p:nvSpPr>
        <p:spPr bwMode="auto">
          <a:xfrm>
            <a:off x="684213" y="5688013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i="1">
                <a:solidFill>
                  <a:srgbClr val="FFCC00"/>
                </a:solidFill>
              </a:rPr>
              <a:t>Вступление</a:t>
            </a:r>
            <a:endParaRPr lang="en-US" altLang="en-US" sz="3600" i="1">
              <a:solidFill>
                <a:srgbClr val="FFCC00"/>
              </a:solidFill>
            </a:endParaRPr>
          </a:p>
        </p:txBody>
      </p:sp>
      <p:sp>
        <p:nvSpPr>
          <p:cNvPr id="1105928" name="Text Box 8"/>
          <p:cNvSpPr txBox="1">
            <a:spLocks noChangeArrowheads="1"/>
          </p:cNvSpPr>
          <p:nvPr/>
        </p:nvSpPr>
        <p:spPr bwMode="auto">
          <a:xfrm>
            <a:off x="4643438" y="5719763"/>
            <a:ext cx="3506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i="1">
                <a:solidFill>
                  <a:srgbClr val="FFCC00"/>
                </a:solidFill>
              </a:rPr>
              <a:t>Продолжение</a:t>
            </a:r>
            <a:endParaRPr lang="en-US" altLang="en-US" sz="3600" i="1">
              <a:solidFill>
                <a:srgbClr val="FFCC00"/>
              </a:solidFill>
            </a:endParaRPr>
          </a:p>
        </p:txBody>
      </p:sp>
      <p:pic>
        <p:nvPicPr>
          <p:cNvPr id="11059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750327" cy="244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30" name="Picture 10" descr="j02030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23" y="2927598"/>
            <a:ext cx="1944216" cy="23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72F00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6" name="AutoShape 11" descr="90%">
            <a:hlinkClick r:id="rId8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59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39628" name="AutoShape 13" descr="90%">
            <a:hlinkClick r:id="rId9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5934" name="Text Box 14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05935" name="Rectangle 15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Учение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0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10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7" grpId="0" autoUpdateAnimBg="0"/>
      <p:bldP spid="1105928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7" name="Rectangle 5"/>
          <p:cNvSpPr>
            <a:spLocks noChangeArrowheads="1"/>
          </p:cNvSpPr>
          <p:nvPr/>
        </p:nvSpPr>
        <p:spPr bwMode="auto">
          <a:xfrm>
            <a:off x="755650" y="2943225"/>
            <a:ext cx="79930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Двойное оправдание</a:t>
            </a: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1667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1668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1669" name="AutoShape 3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1105" name="Rectangle 3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1671" name="AutoShape 34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1107" name="Text Box 35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771108" name="Rectangle 36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Учение</a:t>
            </a:r>
          </a:p>
        </p:txBody>
      </p:sp>
      <p:sp>
        <p:nvSpPr>
          <p:cNvPr id="771109" name="Rectangle 37"/>
          <p:cNvSpPr>
            <a:spLocks noChangeArrowheads="1"/>
          </p:cNvSpPr>
          <p:nvPr/>
        </p:nvSpPr>
        <p:spPr bwMode="auto">
          <a:xfrm>
            <a:off x="-73025" y="36449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«Для Павла полное/конечное спасение по какой-то мере обуславливается верностью» </a:t>
            </a:r>
            <a:r>
              <a:rPr lang="ru-RU" altLang="en-US" sz="3400" i="1" dirty="0" err="1">
                <a:solidFill>
                  <a:schemeClr val="tx2"/>
                </a:solidFill>
              </a:rPr>
              <a:t>Жд</a:t>
            </a:r>
            <a:r>
              <a:rPr lang="ru-RU" altLang="en-US" sz="3400" i="1" dirty="0">
                <a:solidFill>
                  <a:schemeClr val="tx2"/>
                </a:solidFill>
              </a:rPr>
              <a:t>.</a:t>
            </a:r>
            <a:r>
              <a:rPr lang="ru-RU" altLang="en-US" sz="3400" dirty="0">
                <a:solidFill>
                  <a:schemeClr val="tx2"/>
                </a:solidFill>
              </a:rPr>
              <a:t> </a:t>
            </a:r>
            <a:r>
              <a:rPr lang="ru-RU" altLang="en-US" sz="3400" i="1" dirty="0" smtClean="0">
                <a:solidFill>
                  <a:schemeClr val="tx2"/>
                </a:solidFill>
              </a:rPr>
              <a:t>Дан</a:t>
            </a:r>
            <a:endParaRPr lang="ru-RU" altLang="en-US" sz="3400" i="1" dirty="0">
              <a:solidFill>
                <a:schemeClr val="tx2"/>
              </a:solidFill>
            </a:endParaRPr>
          </a:p>
        </p:txBody>
      </p:sp>
      <p:sp>
        <p:nvSpPr>
          <p:cNvPr id="771110" name="Rectangle 38"/>
          <p:cNvSpPr>
            <a:spLocks noChangeArrowheads="1"/>
          </p:cNvSpPr>
          <p:nvPr/>
        </p:nvSpPr>
        <p:spPr bwMode="auto">
          <a:xfrm>
            <a:off x="-250825" y="3608387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	«Мы должны подчеркнуть, что добрые дела действительно добры и необходимы для спасения»</a:t>
            </a:r>
            <a:r>
              <a:rPr lang="ru-RU" altLang="en-US" sz="3400" i="1" dirty="0">
                <a:solidFill>
                  <a:schemeClr val="tx2"/>
                </a:solidFill>
              </a:rPr>
              <a:t> М. </a:t>
            </a:r>
            <a:r>
              <a:rPr lang="ru-RU" altLang="en-US" sz="3400" i="1" dirty="0" err="1">
                <a:solidFill>
                  <a:schemeClr val="tx2"/>
                </a:solidFill>
              </a:rPr>
              <a:t>Бирд</a:t>
            </a:r>
            <a:endParaRPr lang="ru-RU" altLang="en-US" sz="3400" i="1" dirty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7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7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7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7" grpId="0" build="p" bldLvl="2" autoUpdateAnimBg="0"/>
      <p:bldP spid="771109" grpId="0"/>
      <p:bldP spid="771109" grpId="1"/>
      <p:bldP spid="771110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AutoShape 3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1105" name="Rectangle 3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1671" name="AutoShape 34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5650" y="2943225"/>
            <a:ext cx="79930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Цель Павла: </a:t>
            </a: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обличать </a:t>
            </a:r>
            <a:r>
              <a:rPr lang="ru-RU" alt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гордость иудеев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Учение</a:t>
            </a:r>
          </a:p>
        </p:txBody>
      </p:sp>
      <p:sp>
        <p:nvSpPr>
          <p:cNvPr id="1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17424" y="4704372"/>
            <a:ext cx="2246783" cy="5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Вера</a:t>
            </a:r>
            <a:endParaRPr lang="ru-RU" altLang="en-US" sz="3600" b="1" i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213649" y="4711253"/>
            <a:ext cx="2246783" cy="5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Дела</a:t>
            </a:r>
            <a:endParaRPr lang="ru-RU" altLang="en-US" sz="3600" b="1" i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621" y="3999242"/>
            <a:ext cx="2620758" cy="26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33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 autoUpdateAnimBg="0"/>
      <p:bldP spid="11" grpId="0" build="p" bldLvl="2" autoUpdateAnimBg="0"/>
      <p:bldP spid="11" grpId="1" build="allAtOnce"/>
      <p:bldP spid="15" grpId="0"/>
      <p:bldP spid="15" grpId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/>
        </p:nvSpPr>
        <p:spPr bwMode="auto">
          <a:xfrm>
            <a:off x="611188" y="2943225"/>
            <a:ext cx="80645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Дела не оправдывают до обращения (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4" action="ppaction://hlinksldjump"/>
              </a:rPr>
              <a:t>Гал. 2:16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Дела не оправдывают после обращения (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5" action="ppaction://hlinksldjump"/>
              </a:rPr>
              <a:t>Гал. 5:4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; 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6" action="ppaction://hlinksldjump"/>
              </a:rPr>
              <a:t>Гал. 3:3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Оправдание исключительно по вере (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7" action="ppaction://hlinksldjump"/>
              </a:rPr>
              <a:t>Рим. 1:17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; 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8" action="ppaction://hlinksldjump"/>
              </a:rPr>
              <a:t>11:19-20</a:t>
            </a:r>
            <a:r>
              <a:rPr lang="ru-RU" altLang="en-US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ru-RU" altLang="en-US" sz="4400" b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371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371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3717" name="AutoShape 5" descr="90%">
            <a:hlinkClick r:id="rId9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797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3719" name="AutoShape 7" descr="90%">
            <a:hlinkClick r:id="rId10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7976" name="Text Box 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07977" name="Rectangle 9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0" grpId="0" build="p" bldLvl="2" autoUpdateAnimBg="0"/>
      <p:bldP spid="1107977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6" y="3695114"/>
            <a:ext cx="1117804" cy="1676706"/>
          </a:xfrm>
          <a:prstGeom prst="rect">
            <a:avLst/>
          </a:prstGeom>
        </p:spPr>
      </p:pic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611188" y="2943225"/>
            <a:ext cx="81518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«Я говорю то, что закон, явившийся спустя четыреста тридцать лет, не отменяет так, чтобы обетование потеряло силу. Ибо если по закону наследство, то уже </a:t>
            </a:r>
            <a:r>
              <a:rPr lang="en-US" altLang="en-US" sz="3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</a:t>
            </a:r>
            <a:r>
              <a:rPr lang="ru-RU" altLang="en-US" sz="3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 </a:t>
            </a:r>
            <a:r>
              <a:rPr lang="ru-RU" altLang="en-US" sz="3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 обетованию; но Аврааму Бог даровал [оное] по обетованию» (Гал. 3:17-18).</a:t>
            </a:r>
          </a:p>
        </p:txBody>
      </p:sp>
      <p:sp>
        <p:nvSpPr>
          <p:cNvPr id="24576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764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76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616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5767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3874056"/>
            <a:ext cx="1384173" cy="101280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build="p" bldLvl="2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611188" y="2943225"/>
            <a:ext cx="75612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«Если Авраам оправдался делами, он имеет похвалу, но не пред Богом. Ибо что говорит Писание? Поверил Авраам Богу, и это вменилось ему в </a:t>
            </a:r>
            <a:r>
              <a:rPr lang="ru-RU" altLang="en-US" sz="3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праведность (Рим. 4:1-6)</a:t>
            </a:r>
          </a:p>
        </p:txBody>
      </p:sp>
      <p:sp>
        <p:nvSpPr>
          <p:cNvPr id="24576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764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5765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616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5767" name="AutoShape 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3874056"/>
            <a:ext cx="1384173" cy="10128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6" y="3695114"/>
            <a:ext cx="1117804" cy="16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6516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build="p" bldLvl="2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7811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7812" name="AutoShape 1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74511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7814" name="AutoShape 1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74513" name="Text Box 17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874514" name="Rectangle 18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  <p:sp>
        <p:nvSpPr>
          <p:cNvPr id="874515" name="Rectangle 19"/>
          <p:cNvSpPr>
            <a:spLocks noChangeArrowheads="1"/>
          </p:cNvSpPr>
          <p:nvPr/>
        </p:nvSpPr>
        <p:spPr bwMode="auto">
          <a:xfrm>
            <a:off x="395288" y="2943225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Цель Закона (Гал. </a:t>
            </a: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3:19-25):</a:t>
            </a:r>
            <a:endParaRPr lang="ru-RU" altLang="en-US" sz="36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altLang="en-US" sz="10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2" algn="ctr" eaLnBrk="1" hangingPunct="1">
              <a:lnSpc>
                <a:spcPct val="90000"/>
              </a:lnSpc>
              <a:defRPr/>
            </a:pP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«Для </a:t>
            </a: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чего же закон</a:t>
            </a:r>
            <a:r>
              <a:rPr lang="ru-RU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 … Писание всех заключило под грехом, дабы обетование верующим дано было по вере в Иисуса </a:t>
            </a: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Христа...»  </a:t>
            </a:r>
            <a:endParaRPr lang="ru-RU" alt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7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7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15" grpId="0" build="p" bldLvl="5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7811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7812" name="AutoShape 14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74511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47814" name="AutoShape 1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74513" name="Text Box 17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874514" name="Rectangle 18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  <p:sp>
        <p:nvSpPr>
          <p:cNvPr id="874515" name="Rectangle 19"/>
          <p:cNvSpPr>
            <a:spLocks noChangeArrowheads="1"/>
          </p:cNvSpPr>
          <p:nvPr/>
        </p:nvSpPr>
        <p:spPr bwMode="auto">
          <a:xfrm>
            <a:off x="395288" y="2943225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Цель Закона (Гал. </a:t>
            </a:r>
            <a:r>
              <a:rPr lang="ru-RU" alt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3:19-25):</a:t>
            </a:r>
            <a:endParaRPr lang="ru-RU" altLang="en-US" sz="36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altLang="en-US" sz="10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2" algn="ctr" eaLnBrk="1" hangingPunct="1">
              <a:lnSpc>
                <a:spcPct val="90000"/>
              </a:lnSpc>
              <a:defRPr/>
            </a:pP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«…закон </a:t>
            </a:r>
            <a:r>
              <a:rPr lang="ru-RU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был для нас </a:t>
            </a:r>
            <a:r>
              <a:rPr lang="ru-RU" alt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детоводителем</a:t>
            </a:r>
            <a:r>
              <a:rPr lang="ru-RU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ко Христу, дабы нам оправдаться </a:t>
            </a: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верою. По </a:t>
            </a:r>
            <a:r>
              <a:rPr lang="ru-RU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пришествии же веры, мы уже не под [руководством] </a:t>
            </a:r>
            <a:r>
              <a:rPr lang="ru-RU" alt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детоводителя</a:t>
            </a:r>
            <a:r>
              <a:rPr lang="ru-RU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»  </a:t>
            </a:r>
            <a:endParaRPr lang="ru-RU" alt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53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7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15" grpId="0" uiExpand="1" build="p" bldLvl="5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107950" y="2924944"/>
            <a:ext cx="856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«…для палестинского иудаизма дела являются, как признаком, так и условием для пребывания в (завете), тогда как для Павла, дела только служат доказательством, а не средством для пребывания в (завете)‌» </a:t>
            </a:r>
            <a:r>
              <a:rPr lang="ru-RU" altLang="en-US" sz="3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Р. </a:t>
            </a:r>
            <a:r>
              <a:rPr lang="ru-RU" altLang="en-US" sz="3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Гундри</a:t>
            </a:r>
            <a:endParaRPr lang="ru-RU" altLang="en-US" sz="3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58051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8052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8053" name="AutoShape 33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81346" name="Rectangle 3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58055" name="AutoShape 35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81349" name="Text Box 37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781350" name="Rectangle 38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107950" y="2924175"/>
            <a:ext cx="856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Надо «относиться к необходимости послушания не как к какой-нибудь составляющей основе для оправдания, а строго как к свидетельству и подтверждению нашей веры во Христа, Чья кровь и праведность являются единственной основой для оправдания» </a:t>
            </a:r>
            <a:r>
              <a:rPr lang="ru-RU" altLang="en-US" sz="3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</a:t>
            </a:r>
            <a:r>
              <a:rPr lang="ru-RU" altLang="en-US" sz="3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</a:t>
            </a:r>
            <a:r>
              <a:rPr lang="ru-RU" altLang="en-US" sz="3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Пипер</a:t>
            </a:r>
            <a:endParaRPr lang="ru-RU" altLang="en-US" sz="3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009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010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010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207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60103" name="AutoShape 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2072" name="Text Box 8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12073" name="Rectangle 9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3482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2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2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5225" name="Rectangle 9"/>
          <p:cNvSpPr>
            <a:spLocks noChangeArrowheads="1"/>
          </p:cNvSpPr>
          <p:nvPr/>
        </p:nvSpPr>
        <p:spPr bwMode="auto">
          <a:xfrm>
            <a:off x="684213" y="2205038"/>
            <a:ext cx="61928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Жертвоприношение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 smtClean="0"/>
              <a:t>По закону </a:t>
            </a:r>
            <a:r>
              <a:rPr lang="ru-RU" altLang="en-US" dirty="0"/>
              <a:t>(Лев. 1-6)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 smtClean="0"/>
              <a:t>Крышка </a:t>
            </a:r>
            <a:r>
              <a:rPr lang="ru-RU" altLang="en-US" dirty="0"/>
              <a:t>ковчега завета </a:t>
            </a:r>
            <a:r>
              <a:rPr lang="en-US" altLang="en-US" dirty="0" smtClean="0"/>
              <a:t>(</a:t>
            </a:r>
            <a:r>
              <a:rPr lang="en-US" altLang="en-US" dirty="0" err="1"/>
              <a:t>Исх</a:t>
            </a:r>
            <a:r>
              <a:rPr lang="en-US" altLang="en-US" dirty="0"/>
              <a:t>. 25:17-22</a:t>
            </a:r>
            <a:r>
              <a:rPr lang="ru-RU" altLang="en-US" dirty="0"/>
              <a:t>; Лев. 16:29-34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endParaRPr lang="ru-RU" altLang="en-US" dirty="0"/>
          </a:p>
        </p:txBody>
      </p:sp>
      <p:sp>
        <p:nvSpPr>
          <p:cNvPr id="3482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5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5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5" grpId="0" build="p" bldLvl="2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/>
        </p:nvSpPr>
        <p:spPr bwMode="auto">
          <a:xfrm>
            <a:off x="107950" y="3159125"/>
            <a:ext cx="856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34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«Однако Павел считает добрые дела </a:t>
            </a:r>
            <a:r>
              <a:rPr lang="ru-RU" altLang="en-US" sz="3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свидетельством</a:t>
            </a:r>
            <a:r>
              <a:rPr lang="ru-RU" altLang="en-US" sz="34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а не </a:t>
            </a:r>
            <a:r>
              <a:rPr lang="ru-RU" altLang="en-US" sz="3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средством</a:t>
            </a:r>
            <a:r>
              <a:rPr lang="ru-RU" altLang="en-US" sz="34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Иными словами, они являются демонстрацией того факта, что верующий находится в завете, а не средством для поддержания этого завета».                </a:t>
            </a:r>
            <a:r>
              <a:rPr lang="ru-RU" altLang="en-US" sz="3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А. Мак-Грат</a:t>
            </a:r>
            <a:endParaRPr lang="ru-RU" altLang="en-US" sz="3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214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214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214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0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8A5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solidFill>
                  <a:srgbClr val="DBBD71"/>
                </a:solidFill>
                <a:latin typeface="Verdana" pitchFamily="34" charset="0"/>
              </a:rPr>
              <a:t>Протестантство</a:t>
            </a:r>
            <a:endParaRPr lang="en-US" altLang="en-US" sz="5400" smtClean="0">
              <a:solidFill>
                <a:srgbClr val="DBBD71"/>
              </a:solidFill>
              <a:latin typeface="Verdana" pitchFamily="34" charset="0"/>
            </a:endParaRPr>
          </a:p>
        </p:txBody>
      </p:sp>
      <p:sp>
        <p:nvSpPr>
          <p:cNvPr id="262151" name="AutoShape 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10024" name="AutoShape 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1110025" name="Text Box 9"/>
          <p:cNvSpPr txBox="1">
            <a:spLocks noChangeArrowheads="1"/>
          </p:cNvSpPr>
          <p:nvPr/>
        </p:nvSpPr>
        <p:spPr bwMode="auto">
          <a:xfrm>
            <a:off x="571500" y="1628775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«Заветный номизм»</a:t>
            </a:r>
          </a:p>
        </p:txBody>
      </p:sp>
      <p:sp>
        <p:nvSpPr>
          <p:cNvPr id="1110026" name="Rectangle 10"/>
          <p:cNvSpPr>
            <a:spLocks noChangeArrowheads="1"/>
          </p:cNvSpPr>
          <p:nvPr/>
        </p:nvSpPr>
        <p:spPr bwMode="auto">
          <a:xfrm>
            <a:off x="395288" y="2205038"/>
            <a:ext cx="84978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Опровержение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8" grpId="0" autoUpdateAnimBg="0"/>
      <p:bldP spid="111002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743200"/>
            <a:ext cx="8863013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4000" smtClean="0"/>
              <a:t>Способ умилостивления </a:t>
            </a:r>
            <a:endParaRPr lang="ru-RU" altLang="en-US" sz="4400" smtClean="0"/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1258888" y="1905000"/>
            <a:ext cx="6564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i="1">
                <a:solidFill>
                  <a:schemeClr val="folHlink"/>
                </a:solidFill>
              </a:rPr>
              <a:t>Основное значение</a:t>
            </a:r>
            <a:endParaRPr lang="en-US" altLang="en-US" sz="4400" i="1">
              <a:solidFill>
                <a:schemeClr val="folHlink"/>
              </a:solidFill>
            </a:endParaRP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iJlasthvrion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(хиластэйрон)</a:t>
            </a:r>
            <a:endParaRPr lang="en-US" altLang="en-US" sz="6000" smtClean="0">
              <a:solidFill>
                <a:srgbClr val="6699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6245" name="AutoShape 7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246" name="AutoShape 78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247" name="AutoShape 7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6248" name="AutoShape 8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build="p" bldLvl="2" autoUpdateAnimBg="0"/>
      <p:bldP spid="457731" grpId="0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429000"/>
            <a:ext cx="5867400" cy="2590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а над ним херувимы славы, осеняющие очистилище (</a:t>
            </a:r>
            <a:r>
              <a:rPr lang="en-US" altLang="en-US" sz="3600" smtClean="0">
                <a:latin typeface="Graeca" pitchFamily="2" charset="2"/>
              </a:rPr>
              <a:t>iJlasthvrion</a:t>
            </a:r>
            <a:r>
              <a:rPr lang="ru-RU" altLang="en-US" sz="3600" smtClean="0">
                <a:solidFill>
                  <a:srgbClr val="FFCC00"/>
                </a:solidFill>
              </a:rPr>
              <a:t>)</a:t>
            </a:r>
            <a:r>
              <a:rPr lang="ru-RU" altLang="en-US" sz="3600" smtClean="0"/>
              <a:t>»               (Евр. 9:5; часто в ВЗ).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1752600" y="196532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i="1">
                <a:solidFill>
                  <a:schemeClr val="folHlink"/>
                </a:solidFill>
              </a:rPr>
              <a:t>Употребление</a:t>
            </a:r>
            <a:endParaRPr lang="en-US" altLang="en-US" sz="4400" i="1">
              <a:solidFill>
                <a:schemeClr val="folHlink"/>
              </a:solidFill>
            </a:endParaRPr>
          </a:p>
        </p:txBody>
      </p: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533400" y="2743200"/>
            <a:ext cx="81422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Крышка для ковчега завета</a:t>
            </a:r>
          </a:p>
        </p:txBody>
      </p:sp>
      <p:sp>
        <p:nvSpPr>
          <p:cNvPr id="459791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iJlasthvrion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(хиластэйрон)</a:t>
            </a:r>
            <a:endParaRPr lang="en-US" altLang="en-US" sz="6000" smtClean="0">
              <a:solidFill>
                <a:srgbClr val="6699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8295" name="AutoShape 1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8296" name="AutoShape 17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8297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8298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059" y="3647522"/>
            <a:ext cx="2666441" cy="2001356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 bldLvl="2" autoUpdateAnimBg="0"/>
      <p:bldP spid="459779" grpId="0" autoUpdateAnimBg="0"/>
      <p:bldP spid="459783" grpId="0" build="p" bldLvl="2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667000"/>
            <a:ext cx="8610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Милость, прощение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Мытарь же, стоя вдали, не смел даже поднять глаз на небо; но, ударяя себя в грудь, говорил: Боже! будь милостив (</a:t>
            </a:r>
            <a:r>
              <a:rPr lang="en-US" altLang="en-US" sz="3600" smtClean="0">
                <a:latin typeface="Graeca" pitchFamily="2" charset="2"/>
              </a:rPr>
              <a:t>iJlavskomai</a:t>
            </a:r>
            <a:r>
              <a:rPr lang="ru-RU" altLang="en-US" sz="3600" smtClean="0">
                <a:solidFill>
                  <a:srgbClr val="FFCC00"/>
                </a:solidFill>
              </a:rPr>
              <a:t>) ко мне грешнику!</a:t>
            </a:r>
            <a:r>
              <a:rPr lang="ru-RU" altLang="en-US" sz="3600" smtClean="0"/>
              <a:t>» </a:t>
            </a:r>
            <a:r>
              <a:rPr lang="en-US" altLang="en-US" sz="3600" smtClean="0"/>
              <a:t>                    </a:t>
            </a:r>
            <a:r>
              <a:rPr lang="ru-RU" altLang="en-US" sz="3600" smtClean="0"/>
              <a:t> (Луки 18:13; часто в ВЗ).</a:t>
            </a:r>
          </a:p>
        </p:txBody>
      </p:sp>
      <p:sp>
        <p:nvSpPr>
          <p:cNvPr id="46183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iJlasthvrion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(хиластэйрон)</a:t>
            </a:r>
            <a:endParaRPr lang="en-US" altLang="en-US" sz="6000" smtClean="0">
              <a:solidFill>
                <a:srgbClr val="6699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0340" name="Text Box 14"/>
          <p:cNvSpPr txBox="1">
            <a:spLocks noChangeArrowheads="1"/>
          </p:cNvSpPr>
          <p:nvPr/>
        </p:nvSpPr>
        <p:spPr bwMode="auto">
          <a:xfrm>
            <a:off x="1752600" y="196532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i="1">
                <a:solidFill>
                  <a:schemeClr val="folHlink"/>
                </a:solidFill>
              </a:rPr>
              <a:t>Употребление</a:t>
            </a:r>
            <a:endParaRPr lang="en-US" altLang="en-US" sz="4400" i="1">
              <a:solidFill>
                <a:schemeClr val="folHlink"/>
              </a:solidFill>
            </a:endParaRPr>
          </a:p>
        </p:txBody>
      </p:sp>
      <p:sp>
        <p:nvSpPr>
          <p:cNvPr id="270341" name="AutoShape 1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0342" name="AutoShape 1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0343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0344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 bldLvl="2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819400"/>
            <a:ext cx="8382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Служение Иисуса-Священника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чтобы быть милостивым и верным первосвященником для умилостивления (</a:t>
            </a:r>
            <a:r>
              <a:rPr lang="en-US" altLang="en-US" sz="3600" smtClean="0">
                <a:latin typeface="Graeca" pitchFamily="2" charset="2"/>
              </a:rPr>
              <a:t>iJlasthvrion</a:t>
            </a:r>
            <a:r>
              <a:rPr lang="ru-RU" altLang="en-US" sz="3600" smtClean="0">
                <a:solidFill>
                  <a:srgbClr val="FFCC00"/>
                </a:solidFill>
              </a:rPr>
              <a:t>) пред Богом за грехи народа</a:t>
            </a:r>
            <a:r>
              <a:rPr lang="ru-RU" altLang="en-US" sz="3600" smtClean="0"/>
              <a:t>» (Евр. 2:17).</a:t>
            </a:r>
          </a:p>
        </p:txBody>
      </p:sp>
      <p:sp>
        <p:nvSpPr>
          <p:cNvPr id="46286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iJlasthvrion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(хиластэйрон)</a:t>
            </a:r>
            <a:endParaRPr lang="en-US" altLang="en-US" sz="6000" smtClean="0">
              <a:solidFill>
                <a:srgbClr val="6699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2388" name="Text Box 14"/>
          <p:cNvSpPr txBox="1">
            <a:spLocks noChangeArrowheads="1"/>
          </p:cNvSpPr>
          <p:nvPr/>
        </p:nvSpPr>
        <p:spPr bwMode="auto">
          <a:xfrm>
            <a:off x="1752600" y="196532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i="1">
                <a:solidFill>
                  <a:schemeClr val="folHlink"/>
                </a:solidFill>
              </a:rPr>
              <a:t>Употребление</a:t>
            </a:r>
            <a:endParaRPr lang="en-US" altLang="en-US" sz="4400" i="1">
              <a:solidFill>
                <a:schemeClr val="folHlink"/>
              </a:solidFill>
            </a:endParaRPr>
          </a:p>
        </p:txBody>
      </p:sp>
      <p:sp>
        <p:nvSpPr>
          <p:cNvPr id="272389" name="AutoShape 1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2390" name="AutoShape 1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2391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2392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build="p" bldLvl="2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895600"/>
            <a:ext cx="8153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Жертва Иисуса Христа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...которого Бог предложил в жертву умилостивления (</a:t>
            </a:r>
            <a:r>
              <a:rPr lang="en-US" altLang="en-US" sz="3600" smtClean="0">
                <a:latin typeface="Graeca" pitchFamily="2" charset="2"/>
              </a:rPr>
              <a:t>iJlasthvrion</a:t>
            </a:r>
            <a:r>
              <a:rPr lang="ru-RU" altLang="en-US" sz="3600" smtClean="0">
                <a:solidFill>
                  <a:srgbClr val="FFCC00"/>
                </a:solidFill>
              </a:rPr>
              <a:t>) в Крови Его</a:t>
            </a:r>
            <a:r>
              <a:rPr lang="ru-RU" altLang="en-US" sz="3600" smtClean="0"/>
              <a:t>»                (Рим. 3:25)(см 1 Ин. 2:2; 4:10 = </a:t>
            </a:r>
            <a:r>
              <a:rPr lang="en-US" altLang="en-US" sz="3600" smtClean="0">
                <a:latin typeface="Graeca" pitchFamily="2" charset="2"/>
              </a:rPr>
              <a:t>iJlasmov"</a:t>
            </a:r>
            <a:r>
              <a:rPr lang="ru-RU" altLang="en-US" sz="3600" smtClean="0"/>
              <a:t>) .</a:t>
            </a:r>
          </a:p>
        </p:txBody>
      </p:sp>
      <p:sp>
        <p:nvSpPr>
          <p:cNvPr id="458767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39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iJlasthvrion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(хиластэйрон)</a:t>
            </a:r>
            <a:endParaRPr lang="en-US" altLang="en-US" sz="6000" smtClean="0">
              <a:solidFill>
                <a:srgbClr val="6699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4436" name="Text Box 16"/>
          <p:cNvSpPr txBox="1">
            <a:spLocks noChangeArrowheads="1"/>
          </p:cNvSpPr>
          <p:nvPr/>
        </p:nvSpPr>
        <p:spPr bwMode="auto">
          <a:xfrm>
            <a:off x="1752600" y="1965325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i="1">
                <a:solidFill>
                  <a:schemeClr val="folHlink"/>
                </a:solidFill>
              </a:rPr>
              <a:t>Употребление</a:t>
            </a:r>
            <a:endParaRPr lang="en-US" altLang="en-US" sz="4400" i="1">
              <a:solidFill>
                <a:schemeClr val="folHlink"/>
              </a:solidFill>
            </a:endParaRPr>
          </a:p>
        </p:txBody>
      </p:sp>
      <p:sp>
        <p:nvSpPr>
          <p:cNvPr id="274437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4438" name="AutoShape 20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443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4440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58775" name="AutoShape 2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5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build="p" bldLvl="2" autoUpdateAnimBg="0"/>
      <p:bldP spid="45877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057400"/>
            <a:ext cx="8686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smtClean="0">
                <a:solidFill>
                  <a:schemeClr val="tx2"/>
                </a:solidFill>
              </a:rPr>
              <a:t>Рим. 5:10-11</a:t>
            </a:r>
            <a:r>
              <a:rPr lang="ru-RU" altLang="en-US" sz="3600" smtClean="0"/>
              <a:t> -- «Ибо если, будучи врагами, мы </a:t>
            </a:r>
            <a:r>
              <a:rPr lang="ru-RU" altLang="en-US" sz="3600" smtClean="0">
                <a:solidFill>
                  <a:srgbClr val="FFCC00"/>
                </a:solidFill>
              </a:rPr>
              <a:t>примирились</a:t>
            </a:r>
            <a:r>
              <a:rPr lang="ru-RU" altLang="en-US" sz="3600" smtClean="0"/>
              <a:t> с Богом смертью Сына Его, то тем более, </a:t>
            </a:r>
            <a:r>
              <a:rPr lang="ru-RU" altLang="en-US" sz="3600" smtClean="0">
                <a:solidFill>
                  <a:srgbClr val="FFCC00"/>
                </a:solidFill>
              </a:rPr>
              <a:t>примирившись</a:t>
            </a:r>
            <a:r>
              <a:rPr lang="ru-RU" altLang="en-US" sz="3600" smtClean="0"/>
              <a:t>, спасемся жизнью Его. И не довольно сего, но и хвалимся Богом чрез Господа нашего Иисуса Христа, посредством Которого мы получили ныне </a:t>
            </a:r>
            <a:r>
              <a:rPr lang="ru-RU" altLang="en-US" sz="3600" smtClean="0">
                <a:solidFill>
                  <a:srgbClr val="FFCC00"/>
                </a:solidFill>
              </a:rPr>
              <a:t>примирение</a:t>
            </a:r>
            <a:r>
              <a:rPr lang="ru-RU" altLang="en-US" sz="3600" smtClean="0"/>
              <a:t>».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katallaghv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(каталлагэй)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76484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6485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6486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6487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 bldLvl="2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057400"/>
            <a:ext cx="85344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3600" smtClean="0">
                <a:solidFill>
                  <a:schemeClr val="tx2"/>
                </a:solidFill>
              </a:rPr>
              <a:t>2 Кор. 5:18-20</a:t>
            </a:r>
            <a:r>
              <a:rPr lang="ru-RU" altLang="en-US" sz="3600" smtClean="0"/>
              <a:t> -- «Все же от Бога, Иисусом Христом </a:t>
            </a:r>
            <a:r>
              <a:rPr lang="ru-RU" altLang="en-US" sz="3600" smtClean="0">
                <a:solidFill>
                  <a:srgbClr val="FFCC00"/>
                </a:solidFill>
              </a:rPr>
              <a:t>примирившего</a:t>
            </a:r>
            <a:r>
              <a:rPr lang="ru-RU" altLang="en-US" sz="3600" smtClean="0"/>
              <a:t> нас с Собою и давшего нам служение </a:t>
            </a:r>
            <a:r>
              <a:rPr lang="ru-RU" altLang="en-US" sz="3600" smtClean="0">
                <a:solidFill>
                  <a:srgbClr val="FFCC00"/>
                </a:solidFill>
              </a:rPr>
              <a:t>примирения</a:t>
            </a:r>
            <a:r>
              <a:rPr lang="ru-RU" altLang="en-US" sz="3600" smtClean="0"/>
              <a:t>, потому что Бог во Христе </a:t>
            </a:r>
            <a:r>
              <a:rPr lang="ru-RU" altLang="en-US" sz="3600" smtClean="0">
                <a:solidFill>
                  <a:srgbClr val="FFCC00"/>
                </a:solidFill>
              </a:rPr>
              <a:t>примирил</a:t>
            </a:r>
            <a:r>
              <a:rPr lang="ru-RU" altLang="en-US" sz="3600" smtClean="0"/>
              <a:t> с Собою мир, не вменяя людям преступлений их, и дал нам слово </a:t>
            </a:r>
            <a:r>
              <a:rPr lang="ru-RU" altLang="en-US" sz="3600" smtClean="0">
                <a:solidFill>
                  <a:srgbClr val="FFCC00"/>
                </a:solidFill>
              </a:rPr>
              <a:t>примирения</a:t>
            </a:r>
            <a:r>
              <a:rPr lang="ru-RU" altLang="en-US" sz="3600" smtClean="0"/>
              <a:t>».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katallaghv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(каталлагэй)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78532" name="AutoShape 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8533" name="AutoShape 9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8534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853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build="p" bldLvl="2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057400"/>
            <a:ext cx="8686800" cy="2590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>
                <a:solidFill>
                  <a:schemeClr val="tx2"/>
                </a:solidFill>
              </a:rPr>
              <a:t>2 Кор. 5:18-20</a:t>
            </a:r>
            <a:r>
              <a:rPr lang="ru-RU" altLang="en-US" sz="3600" smtClean="0"/>
              <a:t> -- «...Итак мы -- посланники от имени Христова, и как бы Сам Бог увещевает через нас; от имени Христова просим: </a:t>
            </a:r>
            <a:r>
              <a:rPr lang="ru-RU" altLang="en-US" sz="3600" smtClean="0">
                <a:solidFill>
                  <a:srgbClr val="FFCC00"/>
                </a:solidFill>
              </a:rPr>
              <a:t>примиритесь </a:t>
            </a:r>
            <a:r>
              <a:rPr lang="ru-RU" altLang="en-US" sz="3600" smtClean="0"/>
              <a:t>с Богом».</a:t>
            </a:r>
          </a:p>
        </p:txBody>
      </p:sp>
      <p:sp>
        <p:nvSpPr>
          <p:cNvPr id="465927" name="AutoShape 7"/>
          <p:cNvSpPr>
            <a:spLocks noChangeArrowheads="1"/>
          </p:cNvSpPr>
          <p:nvPr/>
        </p:nvSpPr>
        <p:spPr bwMode="auto">
          <a:xfrm>
            <a:off x="2209800" y="5105400"/>
            <a:ext cx="1524000" cy="14478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465928" name="Picture 8" descr="BD0000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5183188"/>
            <a:ext cx="6143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9" name="Picture 9" descr="BD0000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199063"/>
            <a:ext cx="5857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30" name="AutoShape 10"/>
          <p:cNvSpPr>
            <a:spLocks noChangeArrowheads="1"/>
          </p:cNvSpPr>
          <p:nvPr/>
        </p:nvSpPr>
        <p:spPr bwMode="auto">
          <a:xfrm>
            <a:off x="3962400" y="5105400"/>
            <a:ext cx="1219200" cy="4572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65931" name="AutoShape 11"/>
          <p:cNvSpPr>
            <a:spLocks noChangeArrowheads="1"/>
          </p:cNvSpPr>
          <p:nvPr/>
        </p:nvSpPr>
        <p:spPr bwMode="auto">
          <a:xfrm flipH="1">
            <a:off x="3962400" y="6019800"/>
            <a:ext cx="1219200" cy="4572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65942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smtClean="0">
                <a:latin typeface="GraecaII" pitchFamily="2" charset="0"/>
              </a:rPr>
              <a:t>katallaghv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(каталлагэй)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80587" name="AutoShape 28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0588" name="AutoShape 29" descr="90%">
            <a:hlinkClick r:id="rId7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0589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0590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65952" name="AutoShape 32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07" y="4889524"/>
            <a:ext cx="532385" cy="855365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14" y="5791200"/>
            <a:ext cx="56516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 bldLvl="2" autoUpdateAnimBg="0"/>
      <p:bldP spid="465927" grpId="0" animBg="1"/>
      <p:bldP spid="465930" grpId="0" animBg="1"/>
      <p:bldP spid="465931" grpId="0" animBg="1"/>
      <p:bldP spid="46595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095500" y="2772544"/>
            <a:ext cx="4800600" cy="25908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400" i="1" dirty="0" smtClean="0">
                <a:solidFill>
                  <a:srgbClr val="FFCC00"/>
                </a:solidFill>
              </a:rPr>
              <a:t>	освобождение отпущение прощение отмена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1463675" y="1676400"/>
            <a:ext cx="620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Основное значение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>
                <a:latin typeface="GraecaII" pitchFamily="2" charset="0"/>
              </a:rPr>
              <a:t>a[fesi"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(афэсис)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82630" name="AutoShape 1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2631" name="AutoShape 1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2632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2633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 bldLvl="5" autoUpdateAnimBg="0"/>
      <p:bldP spid="46694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38916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8917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891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891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34601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Оправдание</a:t>
            </a:r>
            <a:endParaRPr lang="en-US" altLang="en-US" dirty="0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 dirty="0"/>
              <a:t>«Ко Мне обратитесь, и будете спасены… Господом будет оправдано и прославлено все племя </a:t>
            </a:r>
            <a:r>
              <a:rPr lang="ru-RU" altLang="en-US" sz="3600" dirty="0" err="1"/>
              <a:t>Израилево</a:t>
            </a:r>
            <a:r>
              <a:rPr lang="ru-RU" altLang="en-US" sz="3600" dirty="0"/>
              <a:t>» (Ис. 45:22-25) </a:t>
            </a:r>
          </a:p>
        </p:txBody>
      </p:sp>
      <p:sp>
        <p:nvSpPr>
          <p:cNvPr id="3892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01" grpId="0" build="p" bldLvl="2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514600"/>
            <a:ext cx="9144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smtClean="0"/>
              <a:t>	«</a:t>
            </a:r>
            <a:r>
              <a:rPr lang="ru-RU" altLang="en-US" sz="3600" smtClean="0">
                <a:solidFill>
                  <a:srgbClr val="FFCC00"/>
                </a:solidFill>
              </a:rPr>
              <a:t>Дух Господень на Мне; ибо Он помазал Меня... проповедывать пленным </a:t>
            </a:r>
            <a:r>
              <a:rPr lang="ru-RU" altLang="en-US" sz="3600" smtClean="0"/>
              <a:t>освобождение</a:t>
            </a:r>
            <a:r>
              <a:rPr lang="ru-RU" altLang="en-US" sz="3600" smtClean="0">
                <a:solidFill>
                  <a:srgbClr val="FFCC00"/>
                </a:solidFill>
              </a:rPr>
              <a:t>,... отпустить измученных </a:t>
            </a:r>
            <a:r>
              <a:rPr lang="ru-RU" altLang="en-US" sz="3600" smtClean="0"/>
              <a:t>на свободу» (Лк. 4:18)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smtClean="0"/>
              <a:t>	«</a:t>
            </a:r>
            <a:r>
              <a:rPr lang="ru-RU" altLang="en-US" sz="3600" smtClean="0">
                <a:solidFill>
                  <a:srgbClr val="FFCC00"/>
                </a:solidFill>
              </a:rPr>
              <a:t>...всякий верующий в Него получит </a:t>
            </a:r>
            <a:r>
              <a:rPr lang="ru-RU" altLang="en-US" sz="3600" smtClean="0"/>
              <a:t>прощение</a:t>
            </a:r>
            <a:r>
              <a:rPr lang="ru-RU" altLang="en-US" sz="3600" smtClean="0">
                <a:solidFill>
                  <a:srgbClr val="FFCC00"/>
                </a:solidFill>
              </a:rPr>
              <a:t> грехов...</a:t>
            </a:r>
            <a:r>
              <a:rPr lang="ru-RU" altLang="en-US" sz="3600" smtClean="0"/>
              <a:t>» (Деян. 10:43).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467985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>
                <a:latin typeface="GraecaII" pitchFamily="2" charset="0"/>
              </a:rPr>
              <a:t>a[fesi"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(афэсис)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84677" name="AutoShape 1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4678" name="AutoShape 19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4679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4680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build="p" bldLvl="5" autoUpdateAnimBg="0"/>
      <p:bldP spid="467977" grpId="0" autoUpdateAnimBg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7800" y="2782888"/>
            <a:ext cx="396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3400" smtClean="0"/>
              <a:t>Душа согрешающая, та умрет      (</a:t>
            </a:r>
            <a:r>
              <a:rPr lang="ru-RU" altLang="en-US" sz="3400" smtClean="0">
                <a:solidFill>
                  <a:schemeClr val="tx2"/>
                </a:solidFill>
              </a:rPr>
              <a:t>Иез. 18:4</a:t>
            </a:r>
            <a:r>
              <a:rPr lang="ru-RU" altLang="en-US" sz="340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3400" smtClean="0"/>
              <a:t>Возмездие за грех – смерть (</a:t>
            </a:r>
            <a:r>
              <a:rPr lang="ru-RU" altLang="en-US" sz="3400" smtClean="0">
                <a:solidFill>
                  <a:schemeClr val="tx2"/>
                </a:solidFill>
              </a:rPr>
              <a:t>Рим. 6:23</a:t>
            </a:r>
            <a:r>
              <a:rPr lang="ru-RU" altLang="en-US" sz="3400" smtClean="0"/>
              <a:t>)</a:t>
            </a: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1539875" y="1676400"/>
            <a:ext cx="6056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Прощение и кровь?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4953000" y="2709863"/>
            <a:ext cx="4343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alt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«омыл нас от грехов наших Кровию Своею» (</a:t>
            </a:r>
            <a:r>
              <a:rPr lang="ru-RU" altLang="en-US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Откр. 1:4</a:t>
            </a:r>
            <a:r>
              <a:rPr lang="ru-RU" alt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alt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«без пролития крови не бывает прощения»     (</a:t>
            </a:r>
            <a:r>
              <a:rPr lang="ru-RU" altLang="en-US" sz="3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Евр. 9:22</a:t>
            </a:r>
            <a:r>
              <a:rPr lang="ru-RU" alt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469002" name="WordArt 10" descr="Sand"/>
          <p:cNvSpPr>
            <a:spLocks noChangeArrowheads="1" noChangeShapeType="1" noTextEdit="1"/>
          </p:cNvSpPr>
          <p:nvPr/>
        </p:nvSpPr>
        <p:spPr bwMode="auto">
          <a:xfrm rot="5400000">
            <a:off x="2569369" y="4364831"/>
            <a:ext cx="3886200" cy="795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 cap="sq">
                  <a:solidFill>
                    <a:srgbClr val="C4B596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Левит 17</a:t>
            </a:r>
            <a:endParaRPr lang="en-US" sz="3600" kern="10">
              <a:ln w="12700" cap="sq">
                <a:solidFill>
                  <a:srgbClr val="C4B596"/>
                </a:solidFill>
                <a:round/>
                <a:headEnd type="none" w="sm" len="sm"/>
                <a:tailEnd type="none" w="sm" len="sm"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BCBCB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9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>
                <a:latin typeface="GraecaII" pitchFamily="2" charset="0"/>
              </a:rPr>
              <a:t>a[fesi"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(афэсис)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86727" name="AutoShape 1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28" name="AutoShape 19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29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6730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9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9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9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 build="p" bldLvl="4" autoUpdateAnimBg="0"/>
      <p:bldP spid="468999" grpId="0" autoUpdateAnimBg="0"/>
      <p:bldP spid="469001" grpId="0" build="p" autoUpdateAnimBg="0"/>
      <p:bldP spid="469002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514600"/>
            <a:ext cx="85153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3800" smtClean="0"/>
              <a:t>потому что душа (</a:t>
            </a:r>
            <a:r>
              <a:rPr lang="en-US" altLang="en-US" sz="3800" smtClean="0">
                <a:solidFill>
                  <a:schemeClr val="tx2"/>
                </a:solidFill>
                <a:latin typeface="Hebraica" pitchFamily="2" charset="2"/>
              </a:rPr>
              <a:t>vp,N&lt;</a:t>
            </a:r>
            <a:r>
              <a:rPr lang="ru-RU" altLang="en-US" sz="3800" smtClean="0"/>
              <a:t>) тела в крови, и Я назначил ее вам для жертвенника, чтобы очищать души ваши, ибо кровь сия душу (</a:t>
            </a:r>
            <a:r>
              <a:rPr lang="en-US" altLang="en-US" sz="3800" smtClean="0">
                <a:solidFill>
                  <a:schemeClr val="tx2"/>
                </a:solidFill>
                <a:latin typeface="Hebraica" pitchFamily="2" charset="2"/>
              </a:rPr>
              <a:t>vp,N&lt;B'</a:t>
            </a:r>
            <a:r>
              <a:rPr lang="ru-RU" altLang="en-US" sz="3800" smtClean="0"/>
              <a:t>) очищает (</a:t>
            </a:r>
            <a:r>
              <a:rPr lang="ru-RU" altLang="en-US" sz="3800" smtClean="0">
                <a:solidFill>
                  <a:schemeClr val="tx2"/>
                </a:solidFill>
              </a:rPr>
              <a:t>Лев 17:11</a:t>
            </a:r>
            <a:r>
              <a:rPr lang="ru-RU" altLang="en-US" sz="3800" smtClean="0"/>
              <a:t>)</a:t>
            </a: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1066800" y="53340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душой (по причине души)</a:t>
            </a:r>
            <a:endParaRPr lang="en-US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4876800" y="53340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жизнью (по причине жизни)</a:t>
            </a:r>
            <a:endParaRPr lang="en-US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 flipH="1">
            <a:off x="3200400" y="4800600"/>
            <a:ext cx="3657600" cy="5334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52" name="Line 12"/>
          <p:cNvSpPr>
            <a:spLocks noChangeShapeType="1"/>
          </p:cNvSpPr>
          <p:nvPr/>
        </p:nvSpPr>
        <p:spPr bwMode="auto">
          <a:xfrm flipH="1">
            <a:off x="6477000" y="4800600"/>
            <a:ext cx="381000" cy="5334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60" name="Rectangle 2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>
                <a:latin typeface="GraecaII" pitchFamily="2" charset="0"/>
              </a:rPr>
              <a:t>a[fesi"</a:t>
            </a:r>
            <a:r>
              <a:rPr lang="ru-RU" altLang="en-US" sz="5400" smtClean="0">
                <a:latin typeface="GraecaII" pitchFamily="2" charset="0"/>
              </a:rPr>
              <a:t> </a:t>
            </a:r>
            <a:r>
              <a:rPr lang="ru-RU" altLang="en-US" smtClean="0">
                <a:latin typeface="Verdana" pitchFamily="34" charset="0"/>
              </a:rPr>
              <a:t>(афэсис)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88776" name="Text Box 24"/>
          <p:cNvSpPr txBox="1">
            <a:spLocks noChangeArrowheads="1"/>
          </p:cNvSpPr>
          <p:nvPr/>
        </p:nvSpPr>
        <p:spPr bwMode="auto">
          <a:xfrm>
            <a:off x="1539875" y="1676400"/>
            <a:ext cx="6056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Прощение и кровь?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88777" name="AutoShape 2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8778" name="AutoShape 27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8779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8780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71070" name="AutoShape 3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7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build="p" bldLvl="5" autoUpdateAnimBg="0"/>
      <p:bldP spid="471049" grpId="0" autoUpdateAnimBg="0"/>
      <p:bldP spid="471050" grpId="0" autoUpdateAnimBg="0"/>
      <p:bldP spid="471051" grpId="0" animBg="1"/>
      <p:bldP spid="471052" grpId="0" animBg="1"/>
      <p:bldP spid="47107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619250" y="1676400"/>
            <a:ext cx="5835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Основное значение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6000" smtClean="0">
                <a:latin typeface="Hebraica" pitchFamily="2" charset="2"/>
                <a:cs typeface="Times New Roman" pitchFamily="18" charset="0"/>
              </a:rPr>
              <a:t>qd'x;</a:t>
            </a:r>
            <a:r>
              <a:rPr lang="ru-RU" altLang="en-US" sz="60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z="5400" smtClean="0">
                <a:latin typeface="Verdana" pitchFamily="34" charset="0"/>
              </a:rPr>
              <a:t>цадак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z="5400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53649" name="WordArt 17"/>
          <p:cNvSpPr>
            <a:spLocks noChangeArrowheads="1" noChangeShapeType="1" noTextEdit="1"/>
          </p:cNvSpPr>
          <p:nvPr/>
        </p:nvSpPr>
        <p:spPr bwMode="auto">
          <a:xfrm>
            <a:off x="2860675" y="2895600"/>
            <a:ext cx="3352800" cy="2057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«прямой»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822" name="AutoShape 1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0823" name="AutoShape 19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0824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0825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9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420938"/>
            <a:ext cx="87630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Божья праведность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Праведен Господь во всех путях Своих и благ во всех делах Своих</a:t>
            </a:r>
            <a:r>
              <a:rPr lang="ru-RU" altLang="en-US" sz="3600" smtClean="0"/>
              <a:t>» (Пс. 144:17).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Праведный человек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/>
              <a:t>Поступает сраведливо (</a:t>
            </a:r>
            <a:r>
              <a:rPr lang="ru-RU" altLang="en-US" sz="3600" smtClean="0">
                <a:solidFill>
                  <a:srgbClr val="FFCC00"/>
                </a:solidFill>
              </a:rPr>
              <a:t>Пс. 14:2-3</a:t>
            </a:r>
            <a:r>
              <a:rPr lang="ru-RU" altLang="en-US" sz="360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/>
              <a:t>Помогает нуждающимся (</a:t>
            </a:r>
            <a:r>
              <a:rPr lang="ru-RU" altLang="en-US" sz="3600" smtClean="0">
                <a:solidFill>
                  <a:srgbClr val="FFCC00"/>
                </a:solidFill>
              </a:rPr>
              <a:t>Иов 29:14-17</a:t>
            </a:r>
            <a:r>
              <a:rPr lang="ru-RU" altLang="en-US" sz="3600" smtClean="0"/>
              <a:t>)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34513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6000" smtClean="0">
                <a:latin typeface="Hebraica" pitchFamily="2" charset="2"/>
                <a:cs typeface="Times New Roman" pitchFamily="18" charset="0"/>
              </a:rPr>
              <a:t>qd'x;</a:t>
            </a:r>
            <a:r>
              <a:rPr lang="ru-RU" altLang="en-US" sz="60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z="5400" smtClean="0">
                <a:latin typeface="Verdana" pitchFamily="34" charset="0"/>
              </a:rPr>
              <a:t>цадак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z="5400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2869" name="AutoShape 2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2870" name="AutoShape 2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2871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2872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build="p" bldLvl="2" autoUpdateAnimBg="0"/>
      <p:bldP spid="234501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420938"/>
            <a:ext cx="87630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Божья праведность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Праведен Господь во всех путях Своих и благ во всех делах Своих</a:t>
            </a:r>
            <a:r>
              <a:rPr lang="ru-RU" altLang="en-US" sz="3600" smtClean="0"/>
              <a:t>» (Пс.</a:t>
            </a:r>
            <a:r>
              <a:rPr lang="ru-RU" altLang="en-US" sz="3600" smtClean="0">
                <a:cs typeface="Times New Roman" pitchFamily="18" charset="0"/>
              </a:rPr>
              <a:t> 144</a:t>
            </a:r>
            <a:r>
              <a:rPr lang="ru-RU" altLang="en-US" sz="3600" smtClean="0"/>
              <a:t>:</a:t>
            </a:r>
            <a:r>
              <a:rPr lang="ru-RU" altLang="en-US" sz="3600" smtClean="0">
                <a:cs typeface="Times New Roman" pitchFamily="18" charset="0"/>
              </a:rPr>
              <a:t>17</a:t>
            </a:r>
            <a:r>
              <a:rPr lang="ru-RU" altLang="en-US" sz="3600" smtClean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Праведный человек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3600" smtClean="0">
                <a:effectLst/>
              </a:rPr>
              <a:t>Не существует «</a:t>
            </a:r>
            <a:r>
              <a:rPr lang="ru-RU" altLang="en-US" sz="3600" smtClean="0">
                <a:solidFill>
                  <a:srgbClr val="FFCC00"/>
                </a:solidFill>
                <a:effectLst/>
              </a:rPr>
              <a:t>Нет человека праведного на земле, который делал бы добро и не грешил бы</a:t>
            </a:r>
            <a:r>
              <a:rPr lang="ru-RU" altLang="en-US" sz="3600" smtClean="0">
                <a:effectLst/>
              </a:rPr>
              <a:t>» (Екк. 7:20).</a:t>
            </a:r>
            <a:endParaRPr lang="en-US" altLang="en-US" sz="3600" smtClean="0">
              <a:effectLst/>
            </a:endParaRPr>
          </a:p>
        </p:txBody>
      </p:sp>
      <p:sp>
        <p:nvSpPr>
          <p:cNvPr id="294915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81204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6000" smtClean="0">
                <a:latin typeface="Hebraica" pitchFamily="2" charset="2"/>
                <a:cs typeface="Times New Roman" pitchFamily="18" charset="0"/>
              </a:rPr>
              <a:t>qd'x;</a:t>
            </a:r>
            <a:r>
              <a:rPr lang="ru-RU" altLang="en-US" sz="60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z="5400" smtClean="0">
                <a:latin typeface="Verdana" pitchFamily="34" charset="0"/>
              </a:rPr>
              <a:t>цадак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z="5400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4917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4918" name="AutoShape 1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4919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4920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4" grpId="0" build="p" bldLvl="2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438400"/>
            <a:ext cx="8229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Праведность как дар от Бога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чрез познание Его Он, Праведник, Раб Мой, оправдает многих и грехи их на Себе понесет</a:t>
            </a:r>
            <a:r>
              <a:rPr lang="ru-RU" altLang="en-US" sz="3600" smtClean="0"/>
              <a:t>» (Ис. 53:11)</a:t>
            </a:r>
            <a:r>
              <a:rPr lang="ru-RU" altLang="en-US" sz="3600" smtClean="0">
                <a:cs typeface="Times New Roman" pitchFamily="18" charset="0"/>
              </a:rPr>
              <a:t> </a:t>
            </a:r>
            <a:endParaRPr lang="ru-RU" altLang="en-US" sz="3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Господь оправдание наше</a:t>
            </a:r>
            <a:r>
              <a:rPr lang="ru-RU" altLang="en-US" sz="3600" smtClean="0"/>
              <a:t>»             (Иер. 23:6)</a:t>
            </a:r>
            <a:r>
              <a:rPr lang="ru-RU" altLang="en-US" sz="3600" smtClean="0">
                <a:cs typeface="Times New Roman" pitchFamily="18" charset="0"/>
              </a:rPr>
              <a:t>. </a:t>
            </a:r>
          </a:p>
        </p:txBody>
      </p:sp>
      <p:sp>
        <p:nvSpPr>
          <p:cNvPr id="2386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latin typeface="Times New Roman" pitchFamily="18" charset="0"/>
              </a:rPr>
              <a:t> </a:t>
            </a:r>
            <a:r>
              <a:rPr lang="ru-RU" altLang="en-US" sz="6000" smtClean="0">
                <a:latin typeface="Hebraica" pitchFamily="2" charset="2"/>
                <a:cs typeface="Times New Roman" pitchFamily="18" charset="0"/>
              </a:rPr>
              <a:t>qd'x;</a:t>
            </a:r>
            <a:r>
              <a:rPr lang="ru-RU" altLang="en-US" sz="60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z="5400" smtClean="0">
                <a:latin typeface="Verdana" pitchFamily="34" charset="0"/>
              </a:rPr>
              <a:t>цадак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z="5400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6964" name="Text Box 20"/>
          <p:cNvSpPr txBox="1">
            <a:spLocks noChangeArrowheads="1"/>
          </p:cNvSpPr>
          <p:nvPr/>
        </p:nvSpPr>
        <p:spPr bwMode="auto">
          <a:xfrm>
            <a:off x="17526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96965" name="AutoShape 2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6966" name="AutoShape 22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6967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6968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build="p" bldLvl="2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438400"/>
            <a:ext cx="8153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Праведность по вере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Аврам поверил Господу, и Он вменил ему это в праведность</a:t>
            </a:r>
            <a:r>
              <a:rPr lang="ru-RU" altLang="en-US" sz="3600" smtClean="0"/>
              <a:t>» (Быт. 15:6)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Праведный своею верою жив будет</a:t>
            </a:r>
            <a:r>
              <a:rPr lang="ru-RU" altLang="en-US" sz="3600" smtClean="0"/>
              <a:t>»</a:t>
            </a:r>
            <a:r>
              <a:rPr lang="en-US" altLang="en-US" sz="3600" smtClean="0"/>
              <a:t> </a:t>
            </a:r>
            <a:r>
              <a:rPr lang="ru-RU" altLang="en-US" sz="3600" smtClean="0"/>
              <a:t>(Авв. 2:4)</a:t>
            </a:r>
          </a:p>
        </p:txBody>
      </p:sp>
      <p:sp>
        <p:nvSpPr>
          <p:cNvPr id="239634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6000" smtClean="0">
                <a:latin typeface="Hebraica" pitchFamily="2" charset="2"/>
                <a:cs typeface="Times New Roman" pitchFamily="18" charset="0"/>
              </a:rPr>
              <a:t>qd'x;</a:t>
            </a:r>
            <a:r>
              <a:rPr lang="ru-RU" altLang="en-US" sz="60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z="5400" smtClean="0">
                <a:latin typeface="Verdana" pitchFamily="34" charset="0"/>
              </a:rPr>
              <a:t>цадак</a:t>
            </a:r>
            <a:r>
              <a:rPr lang="ru-RU" altLang="en-US" sz="5400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z="5400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9012" name="Text Box 19"/>
          <p:cNvSpPr txBox="1">
            <a:spLocks noChangeArrowheads="1"/>
          </p:cNvSpPr>
          <p:nvPr/>
        </p:nvSpPr>
        <p:spPr bwMode="auto">
          <a:xfrm>
            <a:off x="17526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99013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9014" name="AutoShape 2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9015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9016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9643" name="AutoShape 2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9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build="p" bldLvl="2" autoUpdateAnimBg="0"/>
      <p:bldP spid="23964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895600"/>
            <a:ext cx="91440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Имя</a:t>
            </a:r>
            <a:r>
              <a:rPr lang="ru-RU" altLang="en-US" sz="4000" smtClean="0">
                <a:cs typeface="Times New Roman" pitchFamily="18" charset="0"/>
              </a:rPr>
              <a:t> </a:t>
            </a:r>
            <a:r>
              <a:rPr lang="ru-RU" altLang="en-US" sz="4000" smtClean="0"/>
              <a:t>одной из греческих богинь </a:t>
            </a:r>
            <a:r>
              <a:rPr lang="ru-RU" altLang="en-US" sz="4000" smtClean="0">
                <a:latin typeface="Graeca" pitchFamily="2" charset="2"/>
                <a:cs typeface="Times New Roman" pitchFamily="18" charset="0"/>
              </a:rPr>
              <a:t>divkh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дикей</a:t>
            </a:r>
            <a:r>
              <a:rPr lang="ru-RU" altLang="en-US" sz="4000" smtClean="0">
                <a:cs typeface="Times New Roman" pitchFamily="18" charset="0"/>
              </a:rPr>
              <a:t>)</a:t>
            </a:r>
            <a:r>
              <a:rPr lang="ru-RU" altLang="en-US" sz="4000" smtClean="0"/>
              <a:t> – представительница принципа закона и порядка</a:t>
            </a:r>
            <a:r>
              <a:rPr lang="ru-RU" altLang="en-US" sz="4000" smtClean="0">
                <a:cs typeface="Times New Roman" pitchFamily="18" charset="0"/>
              </a:rPr>
              <a:t>. </a:t>
            </a:r>
            <a:endParaRPr lang="ru-RU" altLang="en-US" sz="4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Соблюдение обычаев греческого общества.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168400" y="1828800"/>
            <a:ext cx="678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до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1061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1062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1063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1064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 bldLvl="2" autoUpdateAnimBg="0"/>
      <p:bldP spid="240645" grpId="0" autoUpdateAnimBg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2743200"/>
            <a:ext cx="8915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000" smtClean="0"/>
              <a:t>Иисус подчеркивал строгость Божьего стандарта праведности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en-US" sz="3600" smtClean="0"/>
              <a:t>«</a:t>
            </a:r>
            <a:r>
              <a:rPr lang="ru-RU" altLang="en-US" sz="3600" smtClean="0">
                <a:solidFill>
                  <a:srgbClr val="FFCC00"/>
                </a:solidFill>
              </a:rPr>
              <a:t>Ибо, говорю вам, если праведность ваша не превзойдет праведности книжников и фарисеев, то вы не войдете в Царство Небесное</a:t>
            </a:r>
            <a:r>
              <a:rPr lang="ru-RU" altLang="en-US" sz="3600" smtClean="0"/>
              <a:t>» (Мф. 5:20).</a:t>
            </a:r>
            <a:endParaRPr lang="ru-RU" altLang="en-US" sz="3200" smtClean="0"/>
          </a:p>
        </p:txBody>
      </p:sp>
      <p:sp>
        <p:nvSpPr>
          <p:cNvPr id="244753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4754" name="Text Box 18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303109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3110" name="AutoShape 20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3111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311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 bldLvl="2" autoUpdateAnimBg="0"/>
      <p:bldP spid="2447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40964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096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096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096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1609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Оправдание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«Он облек меня в ризы спасения, одеждою правды одел меня»               (Ис. 61:10). 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«Господь оправдание наше!»              (Иер. 23:6)</a:t>
            </a:r>
          </a:p>
        </p:txBody>
      </p:sp>
      <p:sp>
        <p:nvSpPr>
          <p:cNvPr id="4097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9" grpId="0" build="p" bldLvl="2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5157788"/>
            <a:ext cx="4572000" cy="129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smtClean="0">
                <a:latin typeface="MS Sans Serif" charset="0"/>
              </a:rPr>
              <a:t>	</a:t>
            </a:r>
            <a:r>
              <a:rPr lang="ru-RU" altLang="en-US" sz="3600" smtClean="0"/>
              <a:t>«уверен о себе, что он праведен»</a:t>
            </a:r>
            <a:r>
              <a:rPr lang="en-US" altLang="en-US" sz="3600" smtClean="0"/>
              <a:t> 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-287338" y="5165725"/>
            <a:ext cx="45720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«будь милостив ко мне грешнику»</a:t>
            </a: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3119438" y="2971800"/>
            <a:ext cx="3324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Лк. 18:9-14</a:t>
            </a:r>
            <a:endParaRPr lang="en-US" altLang="en-US" sz="4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46806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5161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5162" name="AutoShape 2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5163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5164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2" grpId="0" build="p" autoUpdateAnimBg="0"/>
      <p:bldP spid="246793" grpId="0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89916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«</a:t>
            </a:r>
            <a:r>
              <a:rPr lang="ru-RU" altLang="en-US" sz="4000" smtClean="0">
                <a:solidFill>
                  <a:srgbClr val="FFCC00"/>
                </a:solidFill>
              </a:rPr>
              <a:t>Человек оправдывается не делами закона, а только верою в Иисуса Христа</a:t>
            </a:r>
            <a:r>
              <a:rPr lang="ru-RU" altLang="en-US" sz="4000" smtClean="0"/>
              <a:t>»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Гал. 2:16</a:t>
            </a:r>
            <a:r>
              <a:rPr lang="ru-RU" altLang="en-US" sz="4000" smtClean="0">
                <a:cs typeface="Times New Roman" pitchFamily="18" charset="0"/>
              </a:rPr>
              <a:t>). </a:t>
            </a:r>
            <a:endParaRPr lang="ru-RU" altLang="en-US" sz="4000" smtClean="0"/>
          </a:p>
        </p:txBody>
      </p:sp>
      <p:sp>
        <p:nvSpPr>
          <p:cNvPr id="24782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204" name="Text Box 19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307205" name="AutoShape 2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06" name="AutoShape 2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0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720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build="p" bldLvl="2" autoUpdateAnimBg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3657600"/>
            <a:ext cx="4495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000" smtClean="0">
                <a:effectLst/>
              </a:rPr>
              <a:t>Оправдание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en-US" sz="4000" smtClean="0">
                <a:solidFill>
                  <a:schemeClr val="tx2"/>
                </a:solidFill>
                <a:effectLst/>
              </a:rPr>
              <a:t>Рим 1-5</a:t>
            </a: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5181600" y="3644900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/>
              <a:t>Праведность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en-US" sz="4000">
                <a:solidFill>
                  <a:schemeClr val="tx2"/>
                </a:solidFill>
              </a:rPr>
              <a:t>Рим 6-8</a:t>
            </a:r>
          </a:p>
        </p:txBody>
      </p:sp>
      <p:sp>
        <p:nvSpPr>
          <p:cNvPr id="248842" name="AutoShape 10"/>
          <p:cNvSpPr>
            <a:spLocks noChangeArrowheads="1"/>
          </p:cNvSpPr>
          <p:nvPr/>
        </p:nvSpPr>
        <p:spPr bwMode="auto">
          <a:xfrm>
            <a:off x="3995738" y="4572000"/>
            <a:ext cx="1066800" cy="381000"/>
          </a:xfrm>
          <a:prstGeom prst="lef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3995738" y="4267200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4148138" y="4419600"/>
            <a:ext cx="762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5" name="AutoShape 13"/>
          <p:cNvSpPr>
            <a:spLocks noChangeArrowheads="1"/>
          </p:cNvSpPr>
          <p:nvPr/>
        </p:nvSpPr>
        <p:spPr bwMode="auto">
          <a:xfrm>
            <a:off x="3995738" y="38100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8859" name="Rectangle 2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5400" smtClean="0">
                <a:latin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9257" name="Text Box 28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687388" y="2514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rgbClr val="FFCC00"/>
                </a:solidFill>
              </a:rPr>
              <a:t>к Римлянам</a:t>
            </a:r>
            <a:endParaRPr lang="en-US" altLang="en-US" sz="4400">
              <a:solidFill>
                <a:srgbClr val="FFCC00"/>
              </a:solidFill>
            </a:endParaRPr>
          </a:p>
        </p:txBody>
      </p:sp>
      <p:sp>
        <p:nvSpPr>
          <p:cNvPr id="309259" name="AutoShape 3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9260" name="AutoShape 3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9261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9262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4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48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 bldLvl="2" autoUpdateAnimBg="0"/>
      <p:bldP spid="248841" grpId="0" build="p" bldLvl="2" autoUpdateAnimBg="0"/>
      <p:bldP spid="248842" grpId="0" animBg="1"/>
      <p:bldP spid="248843" grpId="0" animBg="1"/>
      <p:bldP spid="248844" grpId="0" animBg="1"/>
      <p:bldP spid="248845" grpId="0" animBg="1"/>
      <p:bldP spid="248861" grpId="0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8991600" cy="1770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«</a:t>
            </a:r>
            <a:r>
              <a:rPr lang="ru-RU" altLang="en-US" sz="4000" smtClean="0">
                <a:solidFill>
                  <a:srgbClr val="FFCC00"/>
                </a:solidFill>
              </a:rPr>
              <a:t>Видите ли, что человек оправдывается делами, а не верою только?</a:t>
            </a:r>
            <a:r>
              <a:rPr lang="ru-RU" altLang="en-US" sz="4000" smtClean="0"/>
              <a:t>»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Иак. 2:24</a:t>
            </a:r>
            <a:r>
              <a:rPr lang="ru-RU" altLang="en-US" sz="4000" smtClean="0">
                <a:cs typeface="Times New Roman" pitchFamily="18" charset="0"/>
              </a:rPr>
              <a:t>). </a:t>
            </a:r>
            <a:endParaRPr lang="ru-RU" altLang="en-US" sz="4000" smtClean="0"/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311301" name="AutoShape 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1302" name="AutoShape 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130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130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8457" name="WordArt 9"/>
          <p:cNvSpPr>
            <a:spLocks noChangeArrowheads="1" noChangeShapeType="1" noTextEdit="1"/>
          </p:cNvSpPr>
          <p:nvPr/>
        </p:nvSpPr>
        <p:spPr bwMode="auto">
          <a:xfrm>
            <a:off x="2763838" y="5445125"/>
            <a:ext cx="361632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5343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Плод веры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107950" y="4251325"/>
            <a:ext cx="89916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«</a:t>
            </a:r>
            <a:r>
              <a:rPr lang="ru-RU" altLang="en-US" sz="4000" smtClean="0">
                <a:solidFill>
                  <a:srgbClr val="FFCC00"/>
                </a:solidFill>
              </a:rPr>
              <a:t>я покажу тебе веру мою из дел моих</a:t>
            </a:r>
            <a:r>
              <a:rPr lang="ru-RU" altLang="en-US" sz="4000" smtClean="0"/>
              <a:t>»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Иак. 2:18</a:t>
            </a:r>
            <a:r>
              <a:rPr lang="ru-RU" altLang="en-US" sz="4000" smtClean="0">
                <a:cs typeface="Times New Roman" pitchFamily="18" charset="0"/>
              </a:rPr>
              <a:t>).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12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0" grpId="0" build="p" bldLvl="2" autoUpdateAnimBg="0"/>
      <p:bldP spid="1128457" grpId="0" animBg="1"/>
      <p:bldP spid="1128458" grpId="0" build="p" bldLvl="2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FD0051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097213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7388" y="2514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rgbClr val="FFCC00"/>
                </a:solidFill>
              </a:rPr>
              <a:t>к Филиппийцам гл. </a:t>
            </a:r>
            <a:r>
              <a:rPr lang="en-US" altLang="en-US" sz="4400">
                <a:solidFill>
                  <a:srgbClr val="FFCC00"/>
                </a:solidFill>
              </a:rPr>
              <a:t>3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635375" y="37338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4400" b="0">
                <a:latin typeface="Impact" panose="020B0806030902050204" pitchFamily="34" charset="0"/>
              </a:rPr>
              <a:t>1-9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3635375" y="58674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4400" b="0">
                <a:latin typeface="Impact" panose="020B0806030902050204" pitchFamily="34" charset="0"/>
              </a:rPr>
              <a:t>17-19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667125" y="48006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b="0">
                <a:latin typeface="Impact" panose="020B0806030902050204" pitchFamily="34" charset="0"/>
              </a:rPr>
              <a:t>9</a:t>
            </a:r>
            <a:r>
              <a:rPr lang="en-US" altLang="en-US" sz="4400" b="0">
                <a:latin typeface="Impact" panose="020B0806030902050204" pitchFamily="34" charset="0"/>
              </a:rPr>
              <a:t>-16</a:t>
            </a:r>
          </a:p>
        </p:txBody>
      </p:sp>
      <p:sp>
        <p:nvSpPr>
          <p:cNvPr id="249873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13352" name="Text Box 18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313353" name="AutoShape 21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3354" name="AutoShape 22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3355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3356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9882" name="Text Box 26"/>
          <p:cNvSpPr txBox="1">
            <a:spLocks noChangeArrowheads="1"/>
          </p:cNvSpPr>
          <p:nvPr/>
        </p:nvSpPr>
        <p:spPr bwMode="auto">
          <a:xfrm>
            <a:off x="5076825" y="3795713"/>
            <a:ext cx="377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>
                <a:solidFill>
                  <a:schemeClr val="folHlink"/>
                </a:solidFill>
              </a:rPr>
              <a:t>Законичество</a:t>
            </a:r>
            <a:endParaRPr lang="en-US" altLang="en-US" sz="3600">
              <a:solidFill>
                <a:schemeClr val="folHlink"/>
              </a:solidFill>
            </a:endParaRPr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5292725" y="5949950"/>
            <a:ext cx="377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>
                <a:solidFill>
                  <a:schemeClr val="folHlink"/>
                </a:solidFill>
              </a:rPr>
              <a:t>Распущенность</a:t>
            </a:r>
            <a:endParaRPr lang="en-US" altLang="en-US" sz="3600">
              <a:solidFill>
                <a:schemeClr val="folHlink"/>
              </a:solidFill>
            </a:endParaRPr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5076825" y="4724400"/>
            <a:ext cx="37719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>
                <a:solidFill>
                  <a:schemeClr val="folHlink"/>
                </a:solidFill>
              </a:rPr>
              <a:t>Истинная праведность</a:t>
            </a:r>
            <a:endParaRPr lang="en-US" altLang="en-US" sz="3600">
              <a:solidFill>
                <a:schemeClr val="folHlink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  <p:bldP spid="249860" grpId="0" autoUpdateAnimBg="0"/>
      <p:bldP spid="249861" grpId="0" autoUpdateAnimBg="0"/>
      <p:bldP spid="249862" grpId="0" autoUpdateAnimBg="0"/>
      <p:bldP spid="249882" grpId="0"/>
      <p:bldP spid="249883" grpId="0"/>
      <p:bldP spid="249884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89916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«</a:t>
            </a:r>
            <a:r>
              <a:rPr lang="ru-RU" altLang="en-US" sz="4000" smtClean="0">
                <a:solidFill>
                  <a:srgbClr val="FFCC00"/>
                </a:solidFill>
              </a:rPr>
              <a:t>и найтись в Нем не со своею праведностью, которая от закона, но с тою, которая через веру во Христа, с праведностью от Бога по вере</a:t>
            </a:r>
            <a:r>
              <a:rPr lang="ru-RU" altLang="en-US" sz="4000" smtClean="0"/>
              <a:t>»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фил. </a:t>
            </a:r>
            <a:r>
              <a:rPr lang="ru-RU" altLang="en-US" sz="4000" smtClean="0">
                <a:cs typeface="Times New Roman" pitchFamily="18" charset="0"/>
              </a:rPr>
              <a:t>3</a:t>
            </a:r>
            <a:r>
              <a:rPr lang="ru-RU" altLang="en-US" sz="4000" smtClean="0"/>
              <a:t>:</a:t>
            </a:r>
            <a:r>
              <a:rPr lang="ru-RU" altLang="en-US" sz="4000" smtClean="0">
                <a:cs typeface="Times New Roman" pitchFamily="18" charset="0"/>
              </a:rPr>
              <a:t>9).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4000" smtClean="0"/>
              <a:t>«</a:t>
            </a:r>
            <a:r>
              <a:rPr lang="ru-RU" altLang="en-US" sz="4000" smtClean="0">
                <a:solidFill>
                  <a:srgbClr val="FFCC00"/>
                </a:solidFill>
              </a:rPr>
              <a:t>стремлюсь к цели, к почести вышнего звания Божия во Христе Иисусе</a:t>
            </a:r>
            <a:r>
              <a:rPr lang="ru-RU" altLang="en-US" sz="4000" smtClean="0"/>
              <a:t>»</a:t>
            </a:r>
            <a:r>
              <a:rPr lang="ru-RU" altLang="en-US" sz="4000" smtClean="0">
                <a:cs typeface="Times New Roman" pitchFamily="18" charset="0"/>
              </a:rPr>
              <a:t> (</a:t>
            </a:r>
            <a:r>
              <a:rPr lang="ru-RU" altLang="en-US" sz="4000" smtClean="0"/>
              <a:t>фил. </a:t>
            </a:r>
            <a:r>
              <a:rPr lang="ru-RU" altLang="en-US" sz="4000" smtClean="0">
                <a:cs typeface="Times New Roman" pitchFamily="18" charset="0"/>
              </a:rPr>
              <a:t>3</a:t>
            </a:r>
            <a:r>
              <a:rPr lang="ru-RU" altLang="en-US" sz="4000" smtClean="0"/>
              <a:t>:</a:t>
            </a:r>
            <a:r>
              <a:rPr lang="ru-RU" altLang="en-US" sz="4000" smtClean="0">
                <a:cs typeface="Times New Roman" pitchFamily="18" charset="0"/>
              </a:rPr>
              <a:t>14).</a:t>
            </a:r>
            <a:endParaRPr lang="ru-RU" altLang="en-US" sz="4000" smtClean="0"/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MS Sans Serif" charset="0"/>
                <a:cs typeface="Times New Roman" pitchFamily="18" charset="0"/>
              </a:rPr>
              <a:t> </a:t>
            </a:r>
            <a:r>
              <a:rPr lang="ru-RU" altLang="en-US" sz="5400" smtClean="0">
                <a:latin typeface="Graeca" pitchFamily="2" charset="2"/>
                <a:cs typeface="Times New Roman" pitchFamily="18" charset="0"/>
              </a:rPr>
              <a:t>dikaiosuvnh</a:t>
            </a:r>
            <a:r>
              <a:rPr lang="ru-RU" altLang="en-US" smtClean="0">
                <a:solidFill>
                  <a:srgbClr val="669900"/>
                </a:solidFill>
                <a:latin typeface="Graeca" pitchFamily="2" charset="2"/>
                <a:cs typeface="Times New Roman" pitchFamily="18" charset="0"/>
              </a:rPr>
              <a:t> 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altLang="en-US" smtClean="0">
                <a:latin typeface="Verdana" pitchFamily="34" charset="0"/>
              </a:rPr>
              <a:t>дикайосуней</a:t>
            </a:r>
            <a:r>
              <a:rPr lang="ru-RU" altLang="en-US" smtClean="0">
                <a:latin typeface="Verdana" pitchFamily="34" charset="0"/>
                <a:cs typeface="Times New Roman" pitchFamily="18" charset="0"/>
              </a:rPr>
              <a:t>)</a:t>
            </a:r>
            <a:r>
              <a:rPr lang="en-US" altLang="en-US" smtClean="0">
                <a:solidFill>
                  <a:srgbClr val="6699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>
                <a:solidFill>
                  <a:schemeClr val="folHlink"/>
                </a:solidFill>
              </a:rPr>
              <a:t>Употребление</a:t>
            </a:r>
            <a:r>
              <a:rPr lang="en-US" altLang="en-US" sz="4400">
                <a:solidFill>
                  <a:schemeClr val="folHlink"/>
                </a:solidFill>
              </a:rPr>
              <a:t> – </a:t>
            </a:r>
            <a:r>
              <a:rPr lang="ru-RU" altLang="en-US" sz="4400">
                <a:solidFill>
                  <a:schemeClr val="folHlink"/>
                </a:solidFill>
              </a:rPr>
              <a:t>в НЗ</a:t>
            </a:r>
            <a:endParaRPr lang="en-US" altLang="en-US" sz="4400">
              <a:solidFill>
                <a:schemeClr val="folHlink"/>
              </a:solidFill>
            </a:endParaRPr>
          </a:p>
        </p:txBody>
      </p:sp>
      <p:sp>
        <p:nvSpPr>
          <p:cNvPr id="315397" name="AutoShape 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5398" name="AutoShape 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539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5400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30505" name="AutoShape 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3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3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3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build="p" bldLvl="2" autoUpdateAnimBg="0"/>
      <p:bldP spid="1130505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05000"/>
            <a:ext cx="8534400" cy="4114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Молитва «Господи помилуй» по греческий «</a:t>
            </a:r>
            <a:r>
              <a:rPr lang="en-US" altLang="en-US" sz="4000" smtClean="0">
                <a:latin typeface="Graeca" pitchFamily="2" charset="2"/>
              </a:rPr>
              <a:t>Kuvrie ejlevison</a:t>
            </a:r>
            <a:r>
              <a:rPr lang="ru-RU" altLang="en-US" sz="4000" smtClean="0"/>
              <a:t>».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smtClean="0"/>
              <a:t>Слово </a:t>
            </a:r>
            <a:r>
              <a:rPr lang="en-US" altLang="en-US" sz="4000" smtClean="0">
                <a:latin typeface="Graeca" pitchFamily="2" charset="2"/>
              </a:rPr>
              <a:t>ejlevo" </a:t>
            </a:r>
            <a:r>
              <a:rPr lang="ru-RU" altLang="en-US" sz="4000" smtClean="0"/>
              <a:t>«милость» созвучно с словом</a:t>
            </a:r>
            <a:r>
              <a:rPr lang="en-US" altLang="en-US" sz="4000" smtClean="0"/>
              <a:t> </a:t>
            </a:r>
            <a:r>
              <a:rPr lang="en-US" altLang="en-US" sz="4000" smtClean="0">
                <a:latin typeface="Graeca" pitchFamily="2" charset="2"/>
              </a:rPr>
              <a:t>ejlaivon,</a:t>
            </a:r>
            <a:r>
              <a:rPr lang="ru-RU" altLang="en-US" sz="4000" smtClean="0">
                <a:latin typeface="Graeca" pitchFamily="2" charset="2"/>
              </a:rPr>
              <a:t> </a:t>
            </a:r>
            <a:r>
              <a:rPr lang="ru-RU" altLang="en-US" sz="4000" smtClean="0"/>
              <a:t>«масло».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smtClean="0"/>
              <a:t>Значит, спасение – это не прощение, а исцеление.</a:t>
            </a:r>
            <a:endParaRPr lang="en-US" altLang="en-US" sz="4000" smtClean="0"/>
          </a:p>
        </p:txBody>
      </p:sp>
      <p:sp>
        <p:nvSpPr>
          <p:cNvPr id="79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Учение Кураева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17444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7445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7446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7447" name="AutoShape 17" descr="90%">
            <a:hlinkClick r:id="rId5" action="ppaction://hlinksldjump" tooltip="Щелчок над углом, если активированным, 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99762" name="AutoShape 1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9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1" grpId="0" build="p" bldLvl="4" autoUpdateAnimBg="0"/>
      <p:bldP spid="799762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 Галатам 2:16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73126" name="Rectangle 6"/>
          <p:cNvSpPr>
            <a:spLocks noChangeArrowheads="1"/>
          </p:cNvSpPr>
          <p:nvPr/>
        </p:nvSpPr>
        <p:spPr bwMode="auto">
          <a:xfrm>
            <a:off x="457200" y="1524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ru-RU" altLang="en-US"/>
              <a:t>«однако же, узнав, что человек оправдывается не делами закона, а только верою в Иисуса Христа, и мы уверовали во Христа Иисуса, чтобы оправдаться верою во Христа, а не делами закона; ибо делами закона не оправдается никакая плоть».</a:t>
            </a:r>
          </a:p>
        </p:txBody>
      </p:sp>
      <p:sp>
        <p:nvSpPr>
          <p:cNvPr id="319492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9493" name="AutoShape 13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9494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19495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3136" name="AutoShape 1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7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7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6" grpId="0" autoUpdateAnimBg="0"/>
      <p:bldP spid="77313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 Галатам 5:4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75174" name="Rectangle 6"/>
          <p:cNvSpPr>
            <a:spLocks noChangeArrowheads="1"/>
          </p:cNvSpPr>
          <p:nvPr/>
        </p:nvSpPr>
        <p:spPr bwMode="auto">
          <a:xfrm>
            <a:off x="609600" y="1600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ru-RU" altLang="en-US"/>
              <a:t>«Вы, оправдывающие себя законом, остались без Христа, отпали от благодати».</a:t>
            </a:r>
          </a:p>
        </p:txBody>
      </p:sp>
      <p:pic>
        <p:nvPicPr>
          <p:cNvPr id="321540" name="Picture 12" descr="SO018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8750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1542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1543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5186" name="AutoShape 1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321545" name="AutoShape 19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7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4" grpId="0" autoUpdateAnimBg="0"/>
      <p:bldP spid="775186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 Галатам 3:3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89510" name="Rectangle 6"/>
          <p:cNvSpPr>
            <a:spLocks noChangeArrowheads="1"/>
          </p:cNvSpPr>
          <p:nvPr/>
        </p:nvSpPr>
        <p:spPr bwMode="auto">
          <a:xfrm>
            <a:off x="609600" y="1600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ru-RU" altLang="en-US"/>
              <a:t>«Так ли вы несмысленны, что, начав Духом, теперь оканчиваете плотью?».</a:t>
            </a:r>
          </a:p>
        </p:txBody>
      </p:sp>
      <p:pic>
        <p:nvPicPr>
          <p:cNvPr id="323588" name="Picture 9" descr="SO018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10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9" name="AutoShape 13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359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359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89520" name="AutoShape 1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323593" name="AutoShape 1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8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0" grpId="0" autoUpdateAnimBg="0"/>
      <p:bldP spid="7895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43012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3013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301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301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3657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Оправдание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altLang="en-US" i="1" dirty="0">
                <a:solidFill>
                  <a:schemeClr val="tx2"/>
                </a:solidFill>
              </a:rPr>
              <a:t>Раб Господень</a:t>
            </a:r>
            <a:endParaRPr lang="en-US" altLang="en-US" i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 dirty="0"/>
              <a:t>     «Чрез познание Его Он, Праведник, Раб Мой, оправдает многих и грехи их на Себе понесет» (Ис. 53:11).</a:t>
            </a:r>
          </a:p>
        </p:txBody>
      </p:sp>
      <p:sp>
        <p:nvSpPr>
          <p:cNvPr id="4301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3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7" grpId="0" build="p" bldLvl="2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 Римлянам 1:17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77222" name="Rectangle 6"/>
          <p:cNvSpPr>
            <a:spLocks noChangeArrowheads="1"/>
          </p:cNvSpPr>
          <p:nvPr/>
        </p:nvSpPr>
        <p:spPr bwMode="auto">
          <a:xfrm>
            <a:off x="609600" y="1600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ru-RU" altLang="en-US"/>
              <a:t>«В нем открывается правда Божия от веры в веру, как написано: праведный верою жив будет».</a:t>
            </a:r>
          </a:p>
        </p:txBody>
      </p:sp>
      <p:pic>
        <p:nvPicPr>
          <p:cNvPr id="325636" name="Picture 11" descr="SO018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8750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5638" name="AutoShape 14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5639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5640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7233" name="AutoShape 1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7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2" grpId="0" autoUpdateAnimBg="0"/>
      <p:bldP spid="777233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006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mtClean="0">
                <a:latin typeface="Verdana" pitchFamily="34" charset="0"/>
              </a:rPr>
              <a:t>К Римлянам 11:19-20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779270" name="Rectangle 6"/>
          <p:cNvSpPr>
            <a:spLocks noChangeArrowheads="1"/>
          </p:cNvSpPr>
          <p:nvPr/>
        </p:nvSpPr>
        <p:spPr bwMode="auto">
          <a:xfrm>
            <a:off x="647700" y="16764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ru-RU" altLang="en-US"/>
              <a:t>«Скажешь: "ветви отломились, чтобы мне привиться". Хорошо. Они отломились неверием, а ты держишься верою...».</a:t>
            </a:r>
          </a:p>
        </p:txBody>
      </p:sp>
      <p:pic>
        <p:nvPicPr>
          <p:cNvPr id="327684" name="Picture 11" descr="SO018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41775"/>
            <a:ext cx="38750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9277" name="AutoShape 1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327686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687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688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27689" name="AutoShape 18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0" grpId="0" autoUpdateAnimBg="0"/>
      <p:bldP spid="779277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153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400" smtClean="0">
                <a:hlinkClick r:id="rId4" action="ppaction://hlinksldjump"/>
              </a:rPr>
              <a:t>Определение</a:t>
            </a:r>
            <a:endParaRPr lang="ru-RU" altLang="en-US" sz="4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400" smtClean="0">
                <a:hlinkClick r:id="rId5" action="ppaction://hlinksldjump"/>
              </a:rPr>
              <a:t>Описательные термины</a:t>
            </a:r>
            <a:endParaRPr lang="en-US" altLang="en-US" sz="4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400" smtClean="0">
                <a:hlinkClick r:id="rId5" action="ppaction://hlinksldjump"/>
              </a:rPr>
              <a:t>Важность</a:t>
            </a:r>
            <a:endParaRPr lang="ru-RU" altLang="en-US" sz="4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4400" smtClean="0">
                <a:hlinkClick r:id="rId6" action="ppaction://hlinksldjump"/>
              </a:rPr>
              <a:t>Механизм</a:t>
            </a:r>
            <a:endParaRPr lang="ru-RU" altLang="en-US" sz="4400" smtClean="0"/>
          </a:p>
        </p:txBody>
      </p:sp>
      <p:sp>
        <p:nvSpPr>
          <p:cNvPr id="348164" name="AutoShape 13" descr="90%"/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165" name="AutoShape 14" descr="90%"/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166" name="AutoShape 15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8167" name="AutoShape 16" descr="90%">
            <a:hlinkClick r:id="rId8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0772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4400" smtClean="0">
                <a:latin typeface="Hebraica" pitchFamily="2" charset="2"/>
                <a:cs typeface="Times New Roman" pitchFamily="18" charset="0"/>
                <a:hlinkClick r:id="rId4" action="ppaction://hlinksldjump"/>
              </a:rPr>
              <a:t>qd'x;</a:t>
            </a:r>
            <a:r>
              <a:rPr lang="ru-RU" altLang="en-US" sz="4400" smtClean="0">
                <a:solidFill>
                  <a:srgbClr val="669900"/>
                </a:solidFill>
                <a:latin typeface="Hebraica" pitchFamily="2" charset="2"/>
                <a:cs typeface="Times New Roman" pitchFamily="18" charset="0"/>
              </a:rPr>
              <a:t> </a:t>
            </a:r>
            <a:endParaRPr lang="ru-RU" altLang="en-US" sz="4400" smtClean="0">
              <a:solidFill>
                <a:srgbClr val="66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4400" smtClean="0">
                <a:latin typeface="GraecaII" pitchFamily="2" charset="0"/>
                <a:cs typeface="Times New Roman" pitchFamily="18" charset="0"/>
                <a:hlinkClick r:id="rId5" action="ppaction://hlinksldjump"/>
              </a:rPr>
              <a:t>dikaiosuvnh</a:t>
            </a:r>
            <a:endParaRPr lang="ru-RU" altLang="en-US" sz="4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smtClean="0">
                <a:latin typeface="GraecaII" pitchFamily="2" charset="0"/>
                <a:hlinkClick r:id="rId6" action="ppaction://hlinksldjump"/>
              </a:rPr>
              <a:t>iJlasthvrion</a:t>
            </a:r>
            <a:endParaRPr lang="ru-RU" altLang="en-US" sz="4400" smtClean="0">
              <a:latin typeface="GraecaII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smtClean="0">
                <a:latin typeface="GraecaII" pitchFamily="2" charset="0"/>
                <a:hlinkClick r:id="rId7" action="ppaction://hlinksldjump"/>
              </a:rPr>
              <a:t>a[fesi"</a:t>
            </a:r>
            <a:endParaRPr lang="ru-RU" altLang="en-US" sz="4400" smtClean="0">
              <a:latin typeface="GraecaII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smtClean="0">
                <a:latin typeface="GraecaII" pitchFamily="2" charset="0"/>
                <a:hlinkClick r:id="rId8" action="ppaction://hlinksldjump"/>
              </a:rPr>
              <a:t>katallaghv</a:t>
            </a:r>
            <a:endParaRPr lang="ru-RU" altLang="en-US" sz="4400" smtClean="0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350211" name="AutoShape 8" descr="90%"/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50212" name="AutoShape 9" descr="90%"/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87114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Описательные термины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350214" name="AutoShape 14" descr="90%">
            <a:hlinkClick r:id="rId9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50215" name="AutoShape 15" descr="90%">
            <a:hlinkClick r:id="rId10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4506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506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506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506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570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Получение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altLang="en-US" i="1">
                <a:solidFill>
                  <a:schemeClr val="tx2"/>
                </a:solidFill>
              </a:rPr>
              <a:t>Вера </a:t>
            </a:r>
            <a:endParaRPr lang="en-US" altLang="en-US" i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«Аврам поверил Господу, и Он вменил ему это в праведность» (Быт. 15:6)</a:t>
            </a:r>
          </a:p>
        </p:txBody>
      </p:sp>
      <p:sp>
        <p:nvSpPr>
          <p:cNvPr id="4506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5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5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5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5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5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0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0" i="1" smtClean="0"/>
              <a:t>	</a:t>
            </a:r>
            <a:endParaRPr lang="en-US" altLang="en-US" smtClean="0"/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dirty="0"/>
              <a:t>Щелчок </a:t>
            </a:r>
            <a:r>
              <a:rPr lang="ru-RU" altLang="en-US" sz="1800" dirty="0" smtClean="0"/>
              <a:t>по углу </a:t>
            </a:r>
            <a:r>
              <a:rPr lang="ru-RU" altLang="en-US" sz="1800" dirty="0"/>
              <a:t>отправляет в общий план для темы Союз со Христом</a:t>
            </a:r>
            <a:endParaRPr lang="en-US" altLang="en-US" sz="1800" dirty="0"/>
          </a:p>
        </p:txBody>
      </p:sp>
      <p:sp>
        <p:nvSpPr>
          <p:cNvPr id="803844" name="AutoShape 4"/>
          <p:cNvSpPr>
            <a:spLocks noChangeArrowheads="1"/>
          </p:cNvSpPr>
          <p:nvPr/>
        </p:nvSpPr>
        <p:spPr bwMode="auto">
          <a:xfrm rot="-8411944">
            <a:off x="250825" y="188913"/>
            <a:ext cx="395288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4716463" y="404813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dirty="0"/>
              <a:t>Щелчок </a:t>
            </a:r>
            <a:r>
              <a:rPr lang="ru-RU" altLang="en-US" sz="1800" dirty="0" smtClean="0"/>
              <a:t>по углу </a:t>
            </a:r>
            <a:r>
              <a:rPr lang="ru-RU" altLang="en-US" sz="1800" dirty="0"/>
              <a:t>возвращает в предыдущий уровень</a:t>
            </a:r>
            <a:endParaRPr lang="en-US" altLang="en-US" sz="1800" dirty="0"/>
          </a:p>
        </p:txBody>
      </p:sp>
      <p:sp>
        <p:nvSpPr>
          <p:cNvPr id="803846" name="AutoShape 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908175" y="2060575"/>
            <a:ext cx="5329238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Руководство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03852" name="Text Box 12"/>
          <p:cNvSpPr txBox="1">
            <a:spLocks noChangeArrowheads="1"/>
          </p:cNvSpPr>
          <p:nvPr/>
        </p:nvSpPr>
        <p:spPr bwMode="auto">
          <a:xfrm>
            <a:off x="3133725" y="3860800"/>
            <a:ext cx="4897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dirty="0"/>
              <a:t>Появление звездочки означает, что вам </a:t>
            </a:r>
            <a:r>
              <a:rPr lang="ru-RU" altLang="en-US" sz="1800" dirty="0" smtClean="0"/>
              <a:t>доступа </a:t>
            </a:r>
            <a:r>
              <a:rPr lang="ru-RU" altLang="en-US" sz="1800" dirty="0" smtClean="0">
                <a:latin typeface="Tahoma" panose="020B0604030504040204" pitchFamily="34" charset="0"/>
              </a:rPr>
              <a:t>дополнительная информация, открывающаяся при щелчке по значку.</a:t>
            </a:r>
            <a:endParaRPr lang="en-US" altLang="en-US" sz="1800" dirty="0"/>
          </a:p>
        </p:txBody>
      </p:sp>
      <p:pic>
        <p:nvPicPr>
          <p:cNvPr id="803853" name="Picture 13" descr="buttonclick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210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207" name="AutoShape 1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208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209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/>
      <p:bldP spid="803843" grpId="1"/>
      <p:bldP spid="803844" grpId="0" animBg="1"/>
      <p:bldP spid="803844" grpId="1" animBg="1"/>
      <p:bldP spid="803845" grpId="0"/>
      <p:bldP spid="803845" grpId="1"/>
      <p:bldP spid="803846" grpId="0" animBg="1"/>
      <p:bldP spid="803846" grpId="1" animBg="1"/>
      <p:bldP spid="803852" grpId="0"/>
      <p:bldP spid="80385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4710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710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711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711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7753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Получение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altLang="en-US" i="1" dirty="0">
                <a:solidFill>
                  <a:schemeClr val="tx2"/>
                </a:solidFill>
              </a:rPr>
              <a:t>Вера </a:t>
            </a:r>
            <a:endParaRPr lang="en-US" altLang="en-US" i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 dirty="0"/>
              <a:t>«Праведный своею верою </a:t>
            </a:r>
            <a:r>
              <a:rPr lang="ru-RU" altLang="en-US" sz="3600" dirty="0" smtClean="0"/>
              <a:t>жив </a:t>
            </a:r>
            <a:r>
              <a:rPr lang="ru-RU" altLang="en-US" sz="3600" dirty="0"/>
              <a:t>будет» (Авв. 2:4).</a:t>
            </a:r>
          </a:p>
        </p:txBody>
      </p:sp>
      <p:sp>
        <p:nvSpPr>
          <p:cNvPr id="47114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7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 smtClean="0"/>
              <a:t>Межзаветный</a:t>
            </a:r>
            <a:r>
              <a:rPr lang="ru-RU" altLang="en-US" sz="4400" dirty="0" smtClean="0"/>
              <a:t> период</a:t>
            </a:r>
            <a:endParaRPr lang="ru-RU" altLang="en-US" sz="4400" dirty="0"/>
          </a:p>
        </p:txBody>
      </p:sp>
      <p:sp>
        <p:nvSpPr>
          <p:cNvPr id="49156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915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915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4915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9801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Получение</a:t>
            </a:r>
          </a:p>
          <a:p>
            <a:pPr lvl="1" eaLnBrk="1" hangingPunct="1">
              <a:buClrTx/>
              <a:buSzTx/>
              <a:buFontTx/>
              <a:buAutoNum type="arabicPeriod"/>
            </a:pPr>
            <a:r>
              <a:rPr lang="ru-RU" altLang="en-US"/>
              <a:t>Личное страдание</a:t>
            </a:r>
          </a:p>
        </p:txBody>
      </p:sp>
      <p:sp>
        <p:nvSpPr>
          <p:cNvPr id="4916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29804" name="Rectangle 12"/>
          <p:cNvSpPr>
            <a:spLocks noChangeArrowheads="1"/>
          </p:cNvSpPr>
          <p:nvPr/>
        </p:nvSpPr>
        <p:spPr bwMode="auto">
          <a:xfrm>
            <a:off x="92075" y="3676650"/>
            <a:ext cx="9051925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dirty="0"/>
              <a:t>«Ибо Господь жалеет Своих благочестивых, и отмывает их оплошности Своей карой» (</a:t>
            </a:r>
            <a:r>
              <a:rPr lang="ru-RU" altLang="en-US" sz="3600" dirty="0" err="1"/>
              <a:t>Пс</a:t>
            </a:r>
            <a:r>
              <a:rPr lang="ru-RU" altLang="en-US" sz="3600" dirty="0"/>
              <a:t>. </a:t>
            </a:r>
            <a:r>
              <a:rPr lang="ru-RU" altLang="en-US" sz="3600" dirty="0" err="1"/>
              <a:t>Сол</a:t>
            </a:r>
            <a:r>
              <a:rPr lang="ru-RU" altLang="en-US" sz="3600" dirty="0"/>
              <a:t>. 10:1; ср. 2 Баруха 13:10; </a:t>
            </a:r>
            <a:r>
              <a:rPr lang="ru-RU" altLang="en-US" sz="3600" dirty="0" err="1"/>
              <a:t>Товит</a:t>
            </a:r>
            <a:r>
              <a:rPr lang="ru-RU" altLang="en-US" sz="3600" dirty="0"/>
              <a:t> 1:5; 13:2-9; 2 Мак. 6:12-17).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929801" grpId="0" uiExpand="1" build="p" bldLvl="2" autoUpdateAnimBg="0"/>
      <p:bldP spid="49162" grpId="0"/>
      <p:bldP spid="9298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/>
              <a:t>Межзаветный</a:t>
            </a:r>
            <a:r>
              <a:rPr lang="ru-RU" altLang="en-US" sz="4400" dirty="0"/>
              <a:t> период</a:t>
            </a:r>
          </a:p>
        </p:txBody>
      </p:sp>
      <p:sp>
        <p:nvSpPr>
          <p:cNvPr id="51204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120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120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120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33897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Получение</a:t>
            </a:r>
          </a:p>
          <a:p>
            <a:pPr lvl="1" eaLnBrk="1" hangingPunct="1">
              <a:buClrTx/>
              <a:buSzTx/>
              <a:buFontTx/>
              <a:buAutoNum type="arabicPeriod" startAt="2"/>
            </a:pPr>
            <a:r>
              <a:rPr lang="ru-RU" altLang="en-US"/>
              <a:t>Смерть мучеников</a:t>
            </a:r>
          </a:p>
        </p:txBody>
      </p:sp>
      <p:sp>
        <p:nvSpPr>
          <p:cNvPr id="5121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33899" name="Rectangle 11"/>
          <p:cNvSpPr>
            <a:spLocks noChangeArrowheads="1"/>
          </p:cNvSpPr>
          <p:nvPr/>
        </p:nvSpPr>
        <p:spPr bwMode="auto">
          <a:xfrm>
            <a:off x="92075" y="3676650"/>
            <a:ext cx="9051925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«Наша страна была очищена, потому что они как бы стали искуплением для греха </a:t>
            </a:r>
            <a:r>
              <a:rPr lang="ru-RU" altLang="en-US" sz="3200" dirty="0" smtClean="0"/>
              <a:t>нашего народа. </a:t>
            </a:r>
            <a:r>
              <a:rPr lang="ru-RU" altLang="en-US" sz="3200" dirty="0"/>
              <a:t>И через кровь этих праведников и умилостивление их смерти божественное Провидение избавило Израиль» (4 </a:t>
            </a:r>
            <a:r>
              <a:rPr lang="ru-RU" altLang="en-US" sz="3200" dirty="0" err="1"/>
              <a:t>Maк</a:t>
            </a:r>
            <a:r>
              <a:rPr lang="ru-RU" altLang="en-US" sz="3200" dirty="0"/>
              <a:t>. 17:22)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3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7" grpId="0" build="p" bldLvl="2" autoUpdateAnimBg="0"/>
      <p:bldP spid="9338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/>
              <a:t>Межзаветный</a:t>
            </a:r>
            <a:r>
              <a:rPr lang="ru-RU" altLang="en-US" sz="4400" dirty="0"/>
              <a:t> период</a:t>
            </a:r>
          </a:p>
        </p:txBody>
      </p:sp>
      <p:sp>
        <p:nvSpPr>
          <p:cNvPr id="53252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3253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325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325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37993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Получение</a:t>
            </a:r>
          </a:p>
          <a:p>
            <a:pPr lvl="1" eaLnBrk="1" hangingPunct="1">
              <a:buClrTx/>
              <a:buSzTx/>
              <a:buFontTx/>
              <a:buAutoNum type="arabicPeriod" startAt="3"/>
            </a:pPr>
            <a:r>
              <a:rPr lang="ru-RU" altLang="en-US"/>
              <a:t>Добрые дела</a:t>
            </a:r>
          </a:p>
        </p:txBody>
      </p:sp>
      <p:sp>
        <p:nvSpPr>
          <p:cNvPr id="5325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37995" name="Rectangle 11"/>
          <p:cNvSpPr>
            <a:spLocks noChangeArrowheads="1"/>
          </p:cNvSpPr>
          <p:nvPr/>
        </p:nvSpPr>
        <p:spPr bwMode="auto">
          <a:xfrm>
            <a:off x="92075" y="3676650"/>
            <a:ext cx="90519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 «Он делает искупление за грехи неведения </a:t>
            </a:r>
            <a:r>
              <a:rPr lang="ru-RU" altLang="en-US" sz="3200" dirty="0" smtClean="0"/>
              <a:t>путем поста </a:t>
            </a:r>
            <a:r>
              <a:rPr lang="ru-RU" altLang="en-US" sz="3200" dirty="0"/>
              <a:t>и </a:t>
            </a:r>
            <a:r>
              <a:rPr lang="ru-RU" altLang="en-US" sz="3200" dirty="0" smtClean="0"/>
              <a:t>умерщвления </a:t>
            </a:r>
            <a:r>
              <a:rPr lang="ru-RU" altLang="en-US" sz="3200" dirty="0"/>
              <a:t>его души. Господь считает невинным каждого набожного человека и его </a:t>
            </a:r>
            <a:r>
              <a:rPr lang="ru-RU" altLang="en-US" sz="3200" dirty="0" smtClean="0"/>
              <a:t>доме»                        </a:t>
            </a:r>
            <a:r>
              <a:rPr lang="ru-RU" altLang="en-US" sz="3200" dirty="0"/>
              <a:t>(</a:t>
            </a:r>
            <a:r>
              <a:rPr lang="ru-RU" altLang="en-US" sz="3200" dirty="0" err="1"/>
              <a:t>Пс</a:t>
            </a:r>
            <a:r>
              <a:rPr lang="ru-RU" altLang="en-US" sz="3200" dirty="0"/>
              <a:t>. </a:t>
            </a:r>
            <a:r>
              <a:rPr lang="ru-RU" altLang="en-US" sz="3200" dirty="0" err="1"/>
              <a:t>Сол</a:t>
            </a:r>
            <a:r>
              <a:rPr lang="ru-RU" altLang="en-US" sz="3200" dirty="0"/>
              <a:t>. 3:9-10)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3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3" grpId="0" build="p" bldLvl="2" autoUpdateAnimBg="0"/>
      <p:bldP spid="9379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/>
              <a:t>Межзаветный</a:t>
            </a:r>
            <a:r>
              <a:rPr lang="ru-RU" altLang="en-US" sz="4400" dirty="0"/>
              <a:t> период</a:t>
            </a:r>
          </a:p>
        </p:txBody>
      </p:sp>
      <p:sp>
        <p:nvSpPr>
          <p:cNvPr id="55300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530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530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530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Получение</a:t>
            </a:r>
          </a:p>
          <a:p>
            <a:pPr lvl="1" eaLnBrk="1" hangingPunct="1">
              <a:buClrTx/>
              <a:buSzTx/>
              <a:buFontTx/>
              <a:buAutoNum type="arabicPeriod" startAt="3"/>
            </a:pPr>
            <a:r>
              <a:rPr lang="ru-RU" altLang="en-US"/>
              <a:t>Добрые дела</a:t>
            </a:r>
          </a:p>
        </p:txBody>
      </p:sp>
      <p:sp>
        <p:nvSpPr>
          <p:cNvPr id="5530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92075" y="3676650"/>
            <a:ext cx="90519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 «Кто соблюдает закон, тот умножает приношения; кто держится заповедей, тот приносит жертву спасения. Кто воздает благодарность, тот приносит </a:t>
            </a:r>
            <a:r>
              <a:rPr lang="ru-RU" altLang="en-US" sz="3200" dirty="0" err="1"/>
              <a:t>семидал</a:t>
            </a:r>
            <a:r>
              <a:rPr lang="ru-RU" altLang="en-US" sz="3200" dirty="0"/>
              <a:t>; а подающий милостыню приносит жертву хвалы» (</a:t>
            </a:r>
            <a:r>
              <a:rPr lang="ru-RU" altLang="en-US" sz="3200" dirty="0" err="1"/>
              <a:t>Сирах</a:t>
            </a:r>
            <a:r>
              <a:rPr lang="ru-RU" altLang="en-US" sz="3200" dirty="0"/>
              <a:t> 35:1-2).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/>
              <a:t>Межзаветный</a:t>
            </a:r>
            <a:r>
              <a:rPr lang="ru-RU" altLang="en-US" sz="4400" dirty="0"/>
              <a:t> период</a:t>
            </a:r>
          </a:p>
        </p:txBody>
      </p:sp>
      <p:sp>
        <p:nvSpPr>
          <p:cNvPr id="5734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734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735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735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Получение</a:t>
            </a:r>
          </a:p>
          <a:p>
            <a:pPr lvl="1" eaLnBrk="1" hangingPunct="1">
              <a:buClrTx/>
              <a:buSzTx/>
              <a:buFontTx/>
              <a:buAutoNum type="arabicPeriod" startAt="4"/>
            </a:pPr>
            <a:r>
              <a:rPr lang="ru-RU" altLang="en-US" sz="3200" dirty="0"/>
              <a:t>Исповедание греха (Барух 1:15-3:8; Молитва </a:t>
            </a:r>
            <a:r>
              <a:rPr lang="ru-RU" altLang="en-US" sz="3200" dirty="0" err="1"/>
              <a:t>Азарии</a:t>
            </a:r>
            <a:r>
              <a:rPr lang="ru-RU" altLang="en-US" sz="3200" dirty="0"/>
              <a:t>)</a:t>
            </a:r>
          </a:p>
          <a:p>
            <a:pPr lvl="1" eaLnBrk="1" hangingPunct="1">
              <a:buClrTx/>
              <a:buSzTx/>
              <a:buFontTx/>
              <a:buAutoNum type="arabicPeriod" startAt="4"/>
            </a:pPr>
            <a:r>
              <a:rPr lang="ru-RU" altLang="en-US" sz="3200" dirty="0" smtClean="0"/>
              <a:t>Божье </a:t>
            </a:r>
            <a:r>
              <a:rPr lang="ru-RU" altLang="en-US" sz="3200" dirty="0"/>
              <a:t>эсхатологическое очищение (1 Еноха 10:20; 1QS 4:20-22). </a:t>
            </a:r>
          </a:p>
        </p:txBody>
      </p:sp>
      <p:sp>
        <p:nvSpPr>
          <p:cNvPr id="57354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err="1"/>
              <a:t>Межзаветный</a:t>
            </a:r>
            <a:r>
              <a:rPr lang="ru-RU" altLang="en-US" sz="4400" dirty="0"/>
              <a:t> период</a:t>
            </a:r>
          </a:p>
        </p:txBody>
      </p:sp>
      <p:sp>
        <p:nvSpPr>
          <p:cNvPr id="59396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939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939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5939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3594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Посредник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AutoNum type="arabicPeriod"/>
            </a:pPr>
            <a:r>
              <a:rPr lang="ru-RU" altLang="en-US" dirty="0"/>
              <a:t>Давидов царь (Пс. </a:t>
            </a:r>
            <a:r>
              <a:rPr lang="ru-RU" altLang="en-US" dirty="0" err="1"/>
              <a:t>Сол</a:t>
            </a:r>
            <a:r>
              <a:rPr lang="ru-RU" altLang="en-US" dirty="0"/>
              <a:t>. 17)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AutoNum type="arabicPeriod"/>
            </a:pPr>
            <a:r>
              <a:rPr lang="ru-RU" altLang="en-US" dirty="0"/>
              <a:t>Грядущий священник (Завет Левии </a:t>
            </a:r>
            <a:r>
              <a:rPr lang="ru-RU" altLang="en-US" dirty="0" smtClean="0"/>
              <a:t>18</a:t>
            </a:r>
            <a:r>
              <a:rPr lang="ru-RU" altLang="en-US" dirty="0"/>
              <a:t>)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AutoNum type="arabicPeriod"/>
            </a:pPr>
            <a:r>
              <a:rPr lang="ru-RU" altLang="en-US" dirty="0" smtClean="0"/>
              <a:t>Оба </a:t>
            </a:r>
            <a:r>
              <a:rPr lang="ru-RU" altLang="en-US" dirty="0"/>
              <a:t>вместе с грядущим пророком (1QS 9:11</a:t>
            </a:r>
            <a:r>
              <a:rPr lang="ru-RU" altLang="en-US" dirty="0" smtClean="0"/>
              <a:t>).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AutoNum type="arabicPeriod"/>
            </a:pPr>
            <a:r>
              <a:rPr lang="ru-RU" altLang="en-US" dirty="0"/>
              <a:t>Небесный Сын Человеческий  (1 Еноха 46:1-3; 49:3-4; 62:</a:t>
            </a:r>
            <a:r>
              <a:rPr lang="en-US" altLang="en-US" dirty="0"/>
              <a:t>1</a:t>
            </a:r>
            <a:r>
              <a:rPr lang="ru-RU" altLang="en-US" dirty="0"/>
              <a:t>-3).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AutoNum type="arabicPeriod"/>
            </a:pPr>
            <a:endParaRPr lang="ru-RU" altLang="en-US" b="0" dirty="0"/>
          </a:p>
        </p:txBody>
      </p:sp>
      <p:sp>
        <p:nvSpPr>
          <p:cNvPr id="5940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МЗ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5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5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5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Библейские данные</a:t>
            </a:r>
          </a:p>
        </p:txBody>
      </p:sp>
      <p:sp>
        <p:nvSpPr>
          <p:cNvPr id="6349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349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349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349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618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Евангелия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Исправление</a:t>
            </a:r>
          </a:p>
        </p:txBody>
      </p:sp>
      <p:sp>
        <p:nvSpPr>
          <p:cNvPr id="94618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46187" name="Rectangle 11"/>
          <p:cNvSpPr>
            <a:spLocks noChangeArrowheads="1"/>
          </p:cNvSpPr>
          <p:nvPr/>
        </p:nvSpPr>
        <p:spPr bwMode="auto">
          <a:xfrm>
            <a:off x="92075" y="3676650"/>
            <a:ext cx="90519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/>
              <a:t> «Если праведность ваша не превзойдет праведности книжников и фарисеев, то вы не войдете в Царство Небесное» (Мф. 5:20)</a:t>
            </a: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946185" grpId="0" build="p" bldLvl="2"/>
      <p:bldP spid="946186" grpId="0" animBg="1"/>
      <p:bldP spid="946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6554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554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554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554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Евангелия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Исправление</a:t>
            </a:r>
          </a:p>
        </p:txBody>
      </p:sp>
      <p:sp>
        <p:nvSpPr>
          <p:cNvPr id="6554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251966" y="3522663"/>
            <a:ext cx="8568506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«Слышавшие сие сказали: кто же может спастись? Но Он сказал: невозможное человекам возможно Богу»                               (Лк. 18:26-27).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6758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758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759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759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Евангелия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Исправление</a:t>
            </a:r>
          </a:p>
        </p:txBody>
      </p:sp>
      <p:sp>
        <p:nvSpPr>
          <p:cNvPr id="67594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0291" name="Rectangle 19"/>
          <p:cNvSpPr>
            <a:spLocks noChangeArrowheads="1"/>
          </p:cNvSpPr>
          <p:nvPr/>
        </p:nvSpPr>
        <p:spPr bwMode="auto">
          <a:xfrm>
            <a:off x="350837" y="3699112"/>
            <a:ext cx="82899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«сей пошел оправданным в дом свой более, нежели тот».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(Лк. 18:14).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75" name="Line 19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2514600" cy="106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4000" smtClean="0">
                <a:effectLst/>
                <a:latin typeface="MS Sans Serif" charset="0"/>
                <a:cs typeface="Times New Roman" panose="02020603050405020304" pitchFamily="18" charset="0"/>
              </a:rPr>
              <a:t> </a:t>
            </a:r>
            <a:r>
              <a:rPr lang="ru-RU" altLang="en-US" sz="4000" smtClean="0">
                <a:effectLst/>
                <a:latin typeface="MS Sans Serif" charset="0"/>
              </a:rPr>
              <a:t>	</a:t>
            </a:r>
            <a:r>
              <a:rPr lang="ru-RU" altLang="en-US" sz="4000" smtClean="0">
                <a:effectLst/>
                <a:latin typeface="Hebraica" pitchFamily="2" charset="2"/>
                <a:cs typeface="Times New Roman" panose="02020603050405020304" pitchFamily="18" charset="0"/>
              </a:rPr>
              <a:t>qd'x;</a:t>
            </a:r>
            <a:r>
              <a:rPr lang="ru-RU" altLang="en-US" sz="4000" smtClean="0">
                <a:solidFill>
                  <a:srgbClr val="669900"/>
                </a:solidFill>
                <a:effectLst/>
                <a:latin typeface="Hebraica" pitchFamily="2" charset="2"/>
                <a:cs typeface="Times New Roman" panose="02020603050405020304" pitchFamily="18" charset="0"/>
              </a:rPr>
              <a:t> </a:t>
            </a:r>
            <a:r>
              <a:rPr lang="ru-RU" altLang="en-US" sz="3600" smtClean="0">
                <a:effectLst/>
                <a:cs typeface="Times New Roman" panose="02020603050405020304" pitchFamily="18" charset="0"/>
              </a:rPr>
              <a:t>(</a:t>
            </a:r>
            <a:r>
              <a:rPr lang="ru-RU" altLang="en-US" sz="3600" smtClean="0">
                <a:effectLst/>
                <a:hlinkClick r:id="rId3" action="ppaction://hlinksldjump"/>
              </a:rPr>
              <a:t>цадак</a:t>
            </a:r>
            <a:r>
              <a:rPr lang="ru-RU" altLang="en-US" sz="3600" smtClean="0">
                <a:effectLst/>
                <a:cs typeface="Times New Roman" panose="02020603050405020304" pitchFamily="18" charset="0"/>
              </a:rPr>
              <a:t>)</a:t>
            </a:r>
            <a:r>
              <a:rPr lang="en-US" altLang="en-US" sz="3600" smtClean="0">
                <a:solidFill>
                  <a:srgbClr val="669900"/>
                </a:solidFill>
                <a:effectLst/>
                <a:latin typeface="MS Sans Serif" charset="0"/>
                <a:cs typeface="Times New Roman" panose="02020603050405020304" pitchFamily="18" charset="0"/>
              </a:rPr>
              <a:t> </a:t>
            </a:r>
            <a:endParaRPr lang="ru-RU" altLang="en-US" sz="3600" smtClean="0">
              <a:solidFill>
                <a:srgbClr val="669900"/>
              </a:solidFill>
              <a:effectLst/>
              <a:latin typeface="MS Sans Serif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BD0710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2587625"/>
            <a:ext cx="3200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4953000" y="2349500"/>
            <a:ext cx="434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>
                <a:latin typeface="MS Sans Serif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latin typeface="MS Sans Serif" charset="0"/>
              </a:rPr>
              <a:t>	</a:t>
            </a:r>
            <a:r>
              <a:rPr lang="ru-RU" altLang="en-US">
                <a:latin typeface="GraecaII" panose="00000700000000000000" pitchFamily="2" charset="0"/>
                <a:cs typeface="Times New Roman" panose="02020603050405020304" pitchFamily="18" charset="0"/>
              </a:rPr>
              <a:t>dikaiosuvnh</a:t>
            </a:r>
            <a:r>
              <a:rPr lang="ru-RU" altLang="en-US" sz="4400">
                <a:solidFill>
                  <a:srgbClr val="669900"/>
                </a:solidFill>
                <a:latin typeface="Graeca" pitchFamily="2" charset="2"/>
                <a:cs typeface="Times New Roman" panose="02020603050405020304" pitchFamily="18" charset="0"/>
              </a:rPr>
              <a:t> </a:t>
            </a:r>
            <a:r>
              <a:rPr lang="ru-RU" altLang="en-US" sz="3600">
                <a:cs typeface="Times New Roman" panose="02020603050405020304" pitchFamily="18" charset="0"/>
              </a:rPr>
              <a:t>(</a:t>
            </a:r>
            <a:r>
              <a:rPr lang="ru-RU" altLang="en-US" sz="3600">
                <a:hlinkClick r:id="rId5" action="ppaction://hlinksldjump"/>
              </a:rPr>
              <a:t>дикайосуней</a:t>
            </a:r>
            <a:r>
              <a:rPr lang="ru-RU" altLang="en-US" sz="3600">
                <a:cs typeface="Times New Roman" panose="02020603050405020304" pitchFamily="18" charset="0"/>
              </a:rPr>
              <a:t>)</a:t>
            </a:r>
            <a:r>
              <a:rPr lang="en-US" altLang="en-US" sz="3600">
                <a:solidFill>
                  <a:srgbClr val="669900"/>
                </a:solidFill>
                <a:latin typeface="MS Sans Serif" charset="0"/>
                <a:cs typeface="Times New Roman" panose="02020603050405020304" pitchFamily="18" charset="0"/>
              </a:rPr>
              <a:t> </a:t>
            </a:r>
            <a:endParaRPr lang="ru-RU" altLang="en-US" sz="3600">
              <a:solidFill>
                <a:srgbClr val="669900"/>
              </a:solidFill>
              <a:latin typeface="MS Sans Serif" charset="0"/>
              <a:cs typeface="Times New Roman" panose="02020603050405020304" pitchFamily="18" charset="0"/>
            </a:endParaRP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228600" y="4083050"/>
            <a:ext cx="2514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GraecaII" panose="00000700000000000000" pitchFamily="2" charset="0"/>
              </a:rPr>
              <a:t>a[fesi"</a:t>
            </a:r>
            <a:r>
              <a:rPr lang="ru-RU" altLang="en-US">
                <a:latin typeface="GraecaII" panose="00000700000000000000" pitchFamily="2" charset="0"/>
              </a:rPr>
              <a:t> </a:t>
            </a:r>
            <a:r>
              <a:rPr lang="ru-RU" altLang="en-US" sz="3600"/>
              <a:t>(</a:t>
            </a:r>
            <a:r>
              <a:rPr lang="ru-RU" altLang="en-US" sz="3600">
                <a:hlinkClick r:id="rId6" action="ppaction://hlinksldjump"/>
              </a:rPr>
              <a:t>афэсис</a:t>
            </a:r>
            <a:r>
              <a:rPr lang="ru-RU" altLang="en-US" sz="3600"/>
              <a:t>)</a:t>
            </a:r>
            <a:endParaRPr lang="en-US" altLang="en-US" sz="3600"/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5715000" y="4083050"/>
            <a:ext cx="3505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GraecaII" panose="00000700000000000000" pitchFamily="2" charset="0"/>
              </a:rPr>
              <a:t>katallaghv</a:t>
            </a:r>
            <a:r>
              <a:rPr lang="ru-RU" altLang="en-US">
                <a:latin typeface="GraecaII" panose="00000700000000000000" pitchFamily="2" charset="0"/>
              </a:rPr>
              <a:t> </a:t>
            </a:r>
            <a:r>
              <a:rPr lang="ru-RU" altLang="en-US" sz="3600"/>
              <a:t>(</a:t>
            </a:r>
            <a:r>
              <a:rPr lang="ru-RU" altLang="en-US" sz="3600">
                <a:hlinkClick r:id="rId7" action="ppaction://hlinksldjump"/>
              </a:rPr>
              <a:t>каталлагэй</a:t>
            </a:r>
            <a:r>
              <a:rPr lang="ru-RU" altLang="en-US" sz="3600"/>
              <a:t>)</a:t>
            </a:r>
            <a:endParaRPr lang="en-US" altLang="en-US" sz="3600"/>
          </a:p>
        </p:txBody>
      </p:sp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2633663" y="5607050"/>
            <a:ext cx="3810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GraecaII" panose="00000700000000000000" pitchFamily="2" charset="0"/>
              </a:rPr>
              <a:t>iJlasthvrion</a:t>
            </a:r>
            <a:r>
              <a:rPr lang="ru-RU" altLang="en-US">
                <a:latin typeface="GraecaII" panose="00000700000000000000" pitchFamily="2" charset="0"/>
              </a:rPr>
              <a:t> </a:t>
            </a:r>
            <a:r>
              <a:rPr lang="ru-RU" altLang="en-US" sz="3600"/>
              <a:t>(</a:t>
            </a:r>
            <a:r>
              <a:rPr lang="ru-RU" altLang="en-US" sz="3600">
                <a:hlinkClick r:id="rId8" action="ppaction://hlinksldjump"/>
              </a:rPr>
              <a:t>хиластэйрон</a:t>
            </a:r>
            <a:r>
              <a:rPr lang="ru-RU" altLang="en-US" sz="3600"/>
              <a:t>)</a:t>
            </a:r>
            <a:endParaRPr lang="en-US" altLang="en-US" sz="3600"/>
          </a:p>
        </p:txBody>
      </p:sp>
      <p:sp>
        <p:nvSpPr>
          <p:cNvPr id="454671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152400" y="1447800"/>
            <a:ext cx="807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Описательные термины</a:t>
            </a:r>
          </a:p>
        </p:txBody>
      </p:sp>
      <p:sp>
        <p:nvSpPr>
          <p:cNvPr id="10251" name="AutoShape 21" descr="90%">
            <a:hlinkClick r:id="rId9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52" name="AutoShape 22" descr="90%">
            <a:hlinkClick r:id="rId10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53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54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5" grpId="0" animBg="1"/>
      <p:bldP spid="454658" grpId="0" build="p" autoUpdateAnimBg="0"/>
      <p:bldP spid="454661" grpId="0" autoUpdateAnimBg="0"/>
      <p:bldP spid="454662" grpId="0" autoUpdateAnimBg="0"/>
      <p:bldP spid="454663" grpId="0" autoUpdateAnimBg="0"/>
      <p:bldP spid="454664" grpId="0" autoUpdateAnimBg="0"/>
      <p:bldP spid="45467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69636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7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6963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52329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Евангелия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Иисус Спаситель</a:t>
            </a:r>
          </a:p>
        </p:txBody>
      </p:sp>
      <p:sp>
        <p:nvSpPr>
          <p:cNvPr id="6964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2331" name="Rectangle 11"/>
          <p:cNvSpPr>
            <a:spLocks noChangeArrowheads="1"/>
          </p:cNvSpPr>
          <p:nvPr/>
        </p:nvSpPr>
        <p:spPr bwMode="auto">
          <a:xfrm>
            <a:off x="503932" y="3818186"/>
            <a:ext cx="813613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«Он спасет людей Своих от грехов их» (Мф. 1:21).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9" grpId="0" build="p" bldLvl="2"/>
      <p:bldP spid="9523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1684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1685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168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168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Евангелия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Иисус Спаситель</a:t>
            </a:r>
          </a:p>
        </p:txBody>
      </p:sp>
      <p:sp>
        <p:nvSpPr>
          <p:cNvPr id="7169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4379" name="Rectangle 11"/>
          <p:cNvSpPr>
            <a:spLocks noChangeArrowheads="1"/>
          </p:cNvSpPr>
          <p:nvPr/>
        </p:nvSpPr>
        <p:spPr bwMode="auto">
          <a:xfrm>
            <a:off x="450850" y="3751263"/>
            <a:ext cx="83121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«отдать душу Свою для искупления многих</a:t>
            </a:r>
            <a:r>
              <a:rPr lang="ru-RU" altLang="en-US" sz="3200" dirty="0" smtClean="0"/>
              <a:t>»</a:t>
            </a:r>
            <a:r>
              <a:rPr lang="en-US" altLang="en-US" sz="3200" dirty="0" smtClean="0"/>
              <a:t> </a:t>
            </a:r>
            <a:r>
              <a:rPr lang="ru-RU" altLang="en-US" sz="3200" dirty="0" smtClean="0"/>
              <a:t>(</a:t>
            </a:r>
            <a:r>
              <a:rPr lang="ru-RU" altLang="en-US" sz="3200" dirty="0"/>
              <a:t>Мк. 10:45).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373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373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373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373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5642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Иаков</a:t>
            </a:r>
          </a:p>
        </p:txBody>
      </p:sp>
      <p:sp>
        <p:nvSpPr>
          <p:cNvPr id="7373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6427" name="Rectangle 11"/>
          <p:cNvSpPr>
            <a:spLocks noChangeArrowheads="1"/>
          </p:cNvSpPr>
          <p:nvPr/>
        </p:nvSpPr>
        <p:spPr bwMode="auto">
          <a:xfrm>
            <a:off x="107950" y="3671888"/>
            <a:ext cx="885653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Кто соблюдает весь закон и согрешит в одном чем-нибудь, тот становится виновным во всем» (Иак. 2:10)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6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6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5" grpId="0" build="p" bldLvl="2"/>
      <p:bldP spid="9564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5780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5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8475" name="Rectangle 11"/>
          <p:cNvSpPr>
            <a:spLocks noChangeArrowheads="1"/>
          </p:cNvSpPr>
          <p:nvPr/>
        </p:nvSpPr>
        <p:spPr bwMode="auto">
          <a:xfrm>
            <a:off x="322262" y="3587750"/>
            <a:ext cx="8642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Подобно и </a:t>
            </a:r>
            <a:r>
              <a:rPr lang="ru-RU" altLang="en-US" sz="3200" dirty="0" err="1"/>
              <a:t>Раав</a:t>
            </a:r>
            <a:r>
              <a:rPr lang="ru-RU" altLang="en-US" sz="3200" dirty="0"/>
              <a:t> блудница не делами ли оправдалась, приняв соглядатаев и отпустив их другим путем? Ибо, как тело без духа мертво, так и вера без дел </a:t>
            </a:r>
            <a:r>
              <a:rPr lang="ru-RU" altLang="en-US" sz="3200" dirty="0" smtClean="0"/>
              <a:t>мертва</a:t>
            </a:r>
            <a:r>
              <a:rPr lang="en-US" altLang="en-US" sz="3200" dirty="0"/>
              <a:t> </a:t>
            </a:r>
            <a:r>
              <a:rPr lang="ru-RU" altLang="en-US" sz="3200" dirty="0" smtClean="0"/>
              <a:t>(Иак</a:t>
            </a:r>
            <a:r>
              <a:rPr lang="ru-RU" altLang="en-US" sz="3200" dirty="0"/>
              <a:t>. 2:25-26)</a:t>
            </a: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Иаков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578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5785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58475" name="Rectangle 11"/>
          <p:cNvSpPr>
            <a:spLocks noChangeArrowheads="1"/>
          </p:cNvSpPr>
          <p:nvPr/>
        </p:nvSpPr>
        <p:spPr bwMode="auto">
          <a:xfrm>
            <a:off x="322262" y="3587750"/>
            <a:ext cx="821017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 smtClean="0"/>
              <a:t>Покажи </a:t>
            </a:r>
            <a:r>
              <a:rPr lang="ru-RU" altLang="en-US" sz="3200" dirty="0"/>
              <a:t>мне веру твою без дел твоих, а я покажу тебе веру мою из дел </a:t>
            </a:r>
            <a:r>
              <a:rPr lang="ru-RU" altLang="en-US" sz="3200" dirty="0" smtClean="0"/>
              <a:t>моих</a:t>
            </a:r>
            <a:r>
              <a:rPr lang="en-US" altLang="en-US" sz="3200" dirty="0"/>
              <a:t> </a:t>
            </a:r>
            <a:r>
              <a:rPr lang="ru-RU" altLang="en-US" sz="3200" dirty="0" smtClean="0"/>
              <a:t>(Иак</a:t>
            </a:r>
            <a:r>
              <a:rPr lang="ru-RU" altLang="en-US" sz="3200" dirty="0"/>
              <a:t>. </a:t>
            </a:r>
            <a:r>
              <a:rPr lang="ru-RU" altLang="en-US" sz="3200" dirty="0" smtClean="0"/>
              <a:t>2:18)</a:t>
            </a:r>
            <a:endParaRPr lang="ru-RU" altLang="en-US" sz="3200" dirty="0"/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Иаков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784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782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82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83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83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7833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87146" name="Rectangle 10"/>
          <p:cNvSpPr>
            <a:spLocks noChangeArrowheads="1"/>
          </p:cNvSpPr>
          <p:nvPr/>
        </p:nvSpPr>
        <p:spPr bwMode="auto">
          <a:xfrm>
            <a:off x="381000" y="3429000"/>
            <a:ext cx="835305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/>
              <a:t>«Он грехи наши Сам вознес телом Своим на древо»                             (1 Пет. 2:24)</a:t>
            </a:r>
          </a:p>
        </p:txBody>
      </p:sp>
      <p:sp>
        <p:nvSpPr>
          <p:cNvPr id="987150" name="Rectangle 14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Петр</a:t>
            </a:r>
          </a:p>
        </p:txBody>
      </p:sp>
      <p:sp>
        <p:nvSpPr>
          <p:cNvPr id="987151" name="Rectangle 15"/>
          <p:cNvSpPr>
            <a:spLocks noChangeArrowheads="1"/>
          </p:cNvSpPr>
          <p:nvPr/>
        </p:nvSpPr>
        <p:spPr bwMode="auto">
          <a:xfrm>
            <a:off x="395288" y="3429000"/>
            <a:ext cx="836136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«Христос, чтобы привести нас к Богу, однажды пострадал за грехи наши, праведник за неправедных» (1 Пет. 3:18)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7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8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8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6" grpId="0"/>
      <p:bldP spid="987146" grpId="1"/>
      <p:bldP spid="987150" grpId="0" uiExpand="1" build="p" bldLvl="2"/>
      <p:bldP spid="9871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79876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987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987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7987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0521" name="Rectangle 9"/>
          <p:cNvSpPr>
            <a:spLocks noChangeArrowheads="1"/>
          </p:cNvSpPr>
          <p:nvPr/>
        </p:nvSpPr>
        <p:spPr bwMode="auto">
          <a:xfrm>
            <a:off x="684213" y="2205038"/>
            <a:ext cx="69834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К Евреям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 dirty="0"/>
              <a:t>Первосвященник и жертва (Евр. 8:1; 7:27)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3600" dirty="0"/>
              <a:t>Кровь очищает (Евр. 1:3; 2:17-19; 9:13-14)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ru-RU" altLang="en-US" dirty="0"/>
          </a:p>
        </p:txBody>
      </p:sp>
      <p:sp>
        <p:nvSpPr>
          <p:cNvPr id="7988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60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1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81924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19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192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192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2569" name="Rectangle 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Соборные Послания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К Евреям</a:t>
            </a:r>
          </a:p>
          <a:p>
            <a:pPr lvl="2" eaLnBrk="1" hangingPunct="1">
              <a:buClrTx/>
              <a:buSzTx/>
              <a:buFontTx/>
              <a:buChar char="•"/>
            </a:pPr>
            <a:r>
              <a:rPr lang="ru-RU" altLang="en-US" sz="3600"/>
              <a:t>Одна жертва                 (Евр. 7:27; 9:26-28)</a:t>
            </a:r>
          </a:p>
          <a:p>
            <a:pPr lvl="2" eaLnBrk="1" hangingPunct="1">
              <a:buClrTx/>
              <a:buSzTx/>
              <a:buFontTx/>
              <a:buChar char="•"/>
            </a:pPr>
            <a:r>
              <a:rPr lang="ru-RU" altLang="en-US" sz="3600"/>
              <a:t>Дерзновение            (Евр. 7:19; 10:19-22)</a:t>
            </a:r>
          </a:p>
        </p:txBody>
      </p:sp>
      <p:sp>
        <p:nvSpPr>
          <p:cNvPr id="8193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9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8397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397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397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397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4617" name="Rectangle 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Дар праведности</a:t>
            </a:r>
          </a:p>
        </p:txBody>
      </p:sp>
      <p:sp>
        <p:nvSpPr>
          <p:cNvPr id="8397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64621" name="Rectangle 13"/>
          <p:cNvSpPr>
            <a:spLocks noChangeArrowheads="1"/>
          </p:cNvSpPr>
          <p:nvPr/>
        </p:nvSpPr>
        <p:spPr bwMode="auto">
          <a:xfrm>
            <a:off x="179388" y="3751263"/>
            <a:ext cx="835305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/>
              <a:t>«Человек оправдывается не делами закона, а только верою в Иисуса Христа» (Гал. 2:16)</a:t>
            </a:r>
          </a:p>
        </p:txBody>
      </p:sp>
      <p:sp>
        <p:nvSpPr>
          <p:cNvPr id="964622" name="Rectangle 14"/>
          <p:cNvSpPr>
            <a:spLocks noChangeArrowheads="1"/>
          </p:cNvSpPr>
          <p:nvPr/>
        </p:nvSpPr>
        <p:spPr bwMode="auto">
          <a:xfrm>
            <a:off x="179388" y="3751263"/>
            <a:ext cx="857726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«Вы, оправдывающие себя законом, остались без Христа, отпали от благодати» (Гал. 5:4) 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4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6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6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7" grpId="0" build="p" bldLvl="2"/>
      <p:bldP spid="964621" grpId="0"/>
      <p:bldP spid="964621" grpId="1"/>
      <p:bldP spid="9646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8602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602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602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60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6025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66668" name="Rectangle 12"/>
          <p:cNvSpPr>
            <a:spLocks noChangeArrowheads="1"/>
          </p:cNvSpPr>
          <p:nvPr/>
        </p:nvSpPr>
        <p:spPr bwMode="auto">
          <a:xfrm>
            <a:off x="395288" y="3573463"/>
            <a:ext cx="836771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«Не знавшего греха Он сделал для нас жертвою за грех, чтобы мы в Нем сделались праведностью Божьей»                     (2 Кор. 5:21)</a:t>
            </a:r>
          </a:p>
        </p:txBody>
      </p:sp>
      <p:sp>
        <p:nvSpPr>
          <p:cNvPr id="966669" name="Rectangle 13"/>
          <p:cNvSpPr>
            <a:spLocks noChangeArrowheads="1"/>
          </p:cNvSpPr>
          <p:nvPr/>
        </p:nvSpPr>
        <p:spPr bwMode="auto">
          <a:xfrm>
            <a:off x="323850" y="3644900"/>
            <a:ext cx="8432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«Христос Иисус сделался для нас праведностью…» (1 Кор. 1:30)</a:t>
            </a: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Дар праведности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6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8" grpId="0"/>
      <p:bldP spid="966668" grpId="1"/>
      <p:bldP spid="966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805897" name="Rectangle 9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2292" name="AutoShape 11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293" name="AutoShape 1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294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295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05907" name="Rectangle 1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Соблюдение закона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«Соблюдайте постановления Мои и законы Мои, </a:t>
            </a:r>
            <a:r>
              <a:rPr lang="ru-RU" altLang="en-US" sz="3600">
                <a:solidFill>
                  <a:schemeClr val="tx2"/>
                </a:solidFill>
              </a:rPr>
              <a:t>которые исполняя, человек будет жив</a:t>
            </a:r>
            <a:r>
              <a:rPr lang="ru-RU" altLang="en-US" sz="3600"/>
              <a:t>. Я Господь» (Лев. 18:5).</a:t>
            </a:r>
          </a:p>
        </p:txBody>
      </p:sp>
      <p:sp>
        <p:nvSpPr>
          <p:cNvPr id="805909" name="WordArt 21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0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7" grpId="0" autoUpdateAnimBg="0"/>
      <p:bldP spid="805907" grpId="0" build="p" bldLvl="2" autoUpdateAnimBg="0"/>
      <p:bldP spid="8059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90116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11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11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11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121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70764" name="Rectangle 12"/>
          <p:cNvSpPr>
            <a:spLocks noChangeArrowheads="1"/>
          </p:cNvSpPr>
          <p:nvPr/>
        </p:nvSpPr>
        <p:spPr bwMode="auto">
          <a:xfrm>
            <a:off x="323850" y="3500438"/>
            <a:ext cx="843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«…получая оправдание даром, по благодати Его, искуплением во Христе Иисусе, которого Бог предложил в жертву умилостивления в Крови Его через веру…» 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Дар праведности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6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92164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16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16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16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2169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323850" y="3444875"/>
            <a:ext cx="871264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«…для показания правды Его в прощении грехов, соделанных прежде, во [время] долготерпения Божия, к показанию правды Его в настоящее время…»</a:t>
            </a:r>
          </a:p>
        </p:txBody>
      </p:sp>
      <p:sp>
        <p:nvSpPr>
          <p:cNvPr id="92172" name="Rectangle 13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Дар праведности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9421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21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21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21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4217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76908" name="Rectangle 12"/>
          <p:cNvSpPr>
            <a:spLocks noChangeArrowheads="1"/>
          </p:cNvSpPr>
          <p:nvPr/>
        </p:nvSpPr>
        <p:spPr bwMode="auto">
          <a:xfrm>
            <a:off x="323850" y="3500438"/>
            <a:ext cx="84328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«…да [явится] Он праведным и оправдывающим верующего в Иисуса» (Рим. 3:24-26).</a:t>
            </a:r>
          </a:p>
        </p:txBody>
      </p:sp>
      <p:sp>
        <p:nvSpPr>
          <p:cNvPr id="94220" name="Rectangle 13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Дар праведности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96260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261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26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26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6265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8305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776663"/>
            <a:ext cx="3168650" cy="990600"/>
          </a:xfrm>
          <a:noFill/>
        </p:spPr>
        <p:txBody>
          <a:bodyPr/>
          <a:lstStyle/>
          <a:p>
            <a:pPr eaLnBrk="1" hangingPunct="1"/>
            <a:r>
              <a:rPr lang="ru-RU" altLang="en-US" sz="3200" smtClean="0">
                <a:effectLst/>
              </a:rPr>
              <a:t>Оправдание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smtClean="0">
                <a:effectLst/>
              </a:rPr>
              <a:t>Рим 1-5</a:t>
            </a:r>
          </a:p>
        </p:txBody>
      </p:sp>
      <p:sp>
        <p:nvSpPr>
          <p:cNvPr id="983054" name="Rectangle 14"/>
          <p:cNvSpPr>
            <a:spLocks noChangeArrowheads="1"/>
          </p:cNvSpPr>
          <p:nvPr/>
        </p:nvSpPr>
        <p:spPr bwMode="auto">
          <a:xfrm>
            <a:off x="5289550" y="3849688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dirty="0" smtClean="0"/>
              <a:t>Освящение</a:t>
            </a:r>
            <a:endParaRPr lang="ru-RU" altLang="en-US" sz="3200" dirty="0"/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en-US" sz="2800" dirty="0"/>
              <a:t>Рим 6-8</a:t>
            </a:r>
          </a:p>
        </p:txBody>
      </p:sp>
      <p:sp>
        <p:nvSpPr>
          <p:cNvPr id="983055" name="AutoShape 15"/>
          <p:cNvSpPr>
            <a:spLocks noChangeArrowheads="1"/>
          </p:cNvSpPr>
          <p:nvPr/>
        </p:nvSpPr>
        <p:spPr bwMode="auto">
          <a:xfrm>
            <a:off x="3851275" y="4614863"/>
            <a:ext cx="1066800" cy="381000"/>
          </a:xfrm>
          <a:prstGeom prst="lef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056" name="Oval 16"/>
          <p:cNvSpPr>
            <a:spLocks noChangeArrowheads="1"/>
          </p:cNvSpPr>
          <p:nvPr/>
        </p:nvSpPr>
        <p:spPr bwMode="auto">
          <a:xfrm>
            <a:off x="3851275" y="4310063"/>
            <a:ext cx="10668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057" name="Line 17"/>
          <p:cNvSpPr>
            <a:spLocks noChangeShapeType="1"/>
          </p:cNvSpPr>
          <p:nvPr/>
        </p:nvSpPr>
        <p:spPr bwMode="auto">
          <a:xfrm flipV="1">
            <a:off x="4003675" y="4462463"/>
            <a:ext cx="762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58" name="AutoShape 18"/>
          <p:cNvSpPr>
            <a:spLocks noChangeArrowheads="1"/>
          </p:cNvSpPr>
          <p:nvPr/>
        </p:nvSpPr>
        <p:spPr bwMode="auto">
          <a:xfrm>
            <a:off x="3851275" y="3852863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059" name="Rectangle 1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Поведение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83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83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83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983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3" grpId="0" build="p" bldLvl="2" autoUpdateAnimBg="0"/>
      <p:bldP spid="983054" grpId="0" build="p" bldLvl="2" autoUpdateAnimBg="0"/>
      <p:bldP spid="983055" grpId="0" animBg="1"/>
      <p:bldP spid="983056" grpId="0" animBg="1"/>
      <p:bldP spid="983057" grpId="0" animBg="1"/>
      <p:bldP spid="983058" grpId="0" animBg="1"/>
      <p:bldP spid="983059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9830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0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1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1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831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8314" name="Rectangle 1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Послания Павла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Поведение</a:t>
            </a:r>
          </a:p>
        </p:txBody>
      </p:sp>
      <p:sp>
        <p:nvSpPr>
          <p:cNvPr id="985108" name="Rectangle 20"/>
          <p:cNvSpPr>
            <a:spLocks noChangeArrowheads="1"/>
          </p:cNvSpPr>
          <p:nvPr/>
        </p:nvSpPr>
        <p:spPr bwMode="auto">
          <a:xfrm>
            <a:off x="760413" y="3141663"/>
            <a:ext cx="6548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>
                <a:solidFill>
                  <a:schemeClr val="tx2"/>
                </a:solidFill>
              </a:rPr>
              <a:t>к Филиппийцам гл. </a:t>
            </a:r>
            <a:r>
              <a:rPr lang="en-US" altLang="en-US" sz="360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985109" name="Picture 21" descr="FD005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2736850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5110" name="Rectangle 22"/>
          <p:cNvSpPr>
            <a:spLocks noChangeArrowheads="1"/>
          </p:cNvSpPr>
          <p:nvPr/>
        </p:nvSpPr>
        <p:spPr bwMode="auto">
          <a:xfrm>
            <a:off x="5211763" y="4189413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3600" b="0">
                <a:solidFill>
                  <a:schemeClr val="tx2"/>
                </a:solidFill>
                <a:latin typeface="Impact" panose="020B0806030902050204" pitchFamily="34" charset="0"/>
              </a:rPr>
              <a:t>1-9</a:t>
            </a:r>
          </a:p>
        </p:txBody>
      </p:sp>
      <p:sp>
        <p:nvSpPr>
          <p:cNvPr id="985111" name="Rectangle 23"/>
          <p:cNvSpPr>
            <a:spLocks noChangeArrowheads="1"/>
          </p:cNvSpPr>
          <p:nvPr/>
        </p:nvSpPr>
        <p:spPr bwMode="auto">
          <a:xfrm>
            <a:off x="5220072" y="5818188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3600" b="0" dirty="0">
                <a:solidFill>
                  <a:schemeClr val="tx2"/>
                </a:solidFill>
                <a:latin typeface="Impact" panose="020B0806030902050204" pitchFamily="34" charset="0"/>
              </a:rPr>
              <a:t>17-19</a:t>
            </a:r>
          </a:p>
        </p:txBody>
      </p:sp>
      <p:sp>
        <p:nvSpPr>
          <p:cNvPr id="985112" name="Rectangle 24"/>
          <p:cNvSpPr>
            <a:spLocks noChangeArrowheads="1"/>
          </p:cNvSpPr>
          <p:nvPr/>
        </p:nvSpPr>
        <p:spPr bwMode="auto">
          <a:xfrm>
            <a:off x="5221288" y="4999038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3600" b="0">
                <a:solidFill>
                  <a:schemeClr val="tx2"/>
                </a:solidFill>
                <a:latin typeface="Impact" panose="020B0806030902050204" pitchFamily="34" charset="0"/>
              </a:rPr>
              <a:t>10-16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8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08" grpId="0" autoUpdateAnimBg="0"/>
      <p:bldP spid="985110" grpId="0" autoUpdateAnimBg="0"/>
      <p:bldP spid="985111" grpId="0" autoUpdateAnimBg="0"/>
      <p:bldP spid="9851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02404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405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40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40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dirty="0"/>
              <a:t>Писания Иоанна</a:t>
            </a:r>
            <a:endParaRPr lang="ru-RU" altLang="en-US" sz="4400" dirty="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Евангелие от Ин.</a:t>
            </a:r>
          </a:p>
        </p:txBody>
      </p:sp>
      <p:sp>
        <p:nvSpPr>
          <p:cNvPr id="10241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95339" name="Rectangle 11"/>
          <p:cNvSpPr>
            <a:spLocks noChangeArrowheads="1"/>
          </p:cNvSpPr>
          <p:nvPr/>
        </p:nvSpPr>
        <p:spPr bwMode="auto">
          <a:xfrm>
            <a:off x="152400" y="3508090"/>
            <a:ext cx="86106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«Ибо так возлюбил Бог мир, что отдал Сына Своего Единородного, дабы всякий верующий в Него, не погиб, но имел жизнь вечную» (Ин. 3:16)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5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5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7" grpId="0" build="p" bldLvl="4"/>
      <p:bldP spid="9953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00356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0357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035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035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93289" name="Rectangle 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Писания Иоанна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Послания Иоанна</a:t>
            </a:r>
          </a:p>
        </p:txBody>
      </p:sp>
      <p:sp>
        <p:nvSpPr>
          <p:cNvPr id="10036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93293" name="Rectangle 13"/>
          <p:cNvSpPr>
            <a:spLocks noChangeArrowheads="1"/>
          </p:cNvSpPr>
          <p:nvPr/>
        </p:nvSpPr>
        <p:spPr bwMode="auto">
          <a:xfrm>
            <a:off x="179388" y="3451225"/>
            <a:ext cx="858361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«ходатаем пред </a:t>
            </a:r>
            <a:r>
              <a:rPr lang="ru-RU" altLang="en-US" sz="3200" dirty="0" err="1"/>
              <a:t>Отцем</a:t>
            </a:r>
            <a:r>
              <a:rPr lang="ru-RU" altLang="en-US" sz="3200" dirty="0"/>
              <a:t>» и «умилостивлением за грехи наши» </a:t>
            </a:r>
            <a:r>
              <a:rPr lang="en-US" altLang="en-US" sz="3200" dirty="0" smtClean="0"/>
              <a:t>         </a:t>
            </a:r>
            <a:r>
              <a:rPr lang="ru-RU" altLang="en-US" sz="3200" dirty="0" smtClean="0"/>
              <a:t>(</a:t>
            </a:r>
            <a:r>
              <a:rPr lang="ru-RU" altLang="en-US" sz="3200" dirty="0"/>
              <a:t>1 Ин. 2:1-2)</a:t>
            </a:r>
          </a:p>
        </p:txBody>
      </p:sp>
      <p:sp>
        <p:nvSpPr>
          <p:cNvPr id="993295" name="Rectangle 15"/>
          <p:cNvSpPr>
            <a:spLocks noChangeArrowheads="1"/>
          </p:cNvSpPr>
          <p:nvPr/>
        </p:nvSpPr>
        <p:spPr bwMode="auto">
          <a:xfrm>
            <a:off x="179388" y="4837113"/>
            <a:ext cx="871309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«прощены ради имени Его</a:t>
            </a:r>
            <a:r>
              <a:rPr lang="ru-RU" altLang="en-US" sz="3200" dirty="0" smtClean="0"/>
              <a:t>» </a:t>
            </a:r>
            <a:r>
              <a:rPr lang="ru-RU" altLang="en-US" sz="3200" dirty="0"/>
              <a:t>(1 Ин. 2:12)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9" grpId="0" build="p" bldLvl="2"/>
      <p:bldP spid="993293" grpId="0"/>
      <p:bldP spid="99329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0445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445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445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445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97385" name="Rectangle 9"/>
          <p:cNvSpPr>
            <a:spLocks noChangeArrowheads="1"/>
          </p:cNvSpPr>
          <p:nvPr/>
        </p:nvSpPr>
        <p:spPr bwMode="auto">
          <a:xfrm>
            <a:off x="684213" y="2205038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Писания Иоанна</a:t>
            </a:r>
            <a:endParaRPr lang="ru-RU" altLang="en-US" sz="440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Кн. Откровения</a:t>
            </a:r>
          </a:p>
        </p:txBody>
      </p:sp>
      <p:sp>
        <p:nvSpPr>
          <p:cNvPr id="10445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НЗ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997387" name="Rectangle 11"/>
          <p:cNvSpPr>
            <a:spLocks noChangeArrowheads="1"/>
          </p:cNvSpPr>
          <p:nvPr/>
        </p:nvSpPr>
        <p:spPr bwMode="auto">
          <a:xfrm>
            <a:off x="395288" y="3535363"/>
            <a:ext cx="836771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200" dirty="0"/>
              <a:t>Верующие в Него записаны в книге жизни у Агнца </a:t>
            </a:r>
            <a:r>
              <a:rPr lang="ru-RU" altLang="en-US" sz="3200" dirty="0" smtClean="0"/>
              <a:t>(</a:t>
            </a:r>
            <a:r>
              <a:rPr lang="ru-RU" altLang="en-US" sz="3200" dirty="0"/>
              <a:t>Откр. 13:8; 20:12, 15)</a:t>
            </a:r>
          </a:p>
        </p:txBody>
      </p:sp>
      <p:pic>
        <p:nvPicPr>
          <p:cNvPr id="997389" name="Picture 13" descr="MC90004804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19625"/>
            <a:ext cx="12604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7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5" grpId="0" build="p" bldLvl="2"/>
      <p:bldP spid="9973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D071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76475"/>
            <a:ext cx="2819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9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9144000" cy="236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«…получая оправдание даром, по благодати Его, искуплением во Христе Иисусе, которого Бог предложил в жертву умилостивления в Крови Его через веру, для показания правды Его в прощении грехов, соделанных прежде, во [время] долготерпения Божия, к показанию правды Его в настоящее время, да [явится] Он праведным и оправдывающим верующего в Иисуса» (</a:t>
            </a:r>
            <a:r>
              <a:rPr lang="ru-RU" altLang="en-US" sz="3400" i="1" smtClean="0">
                <a:solidFill>
                  <a:schemeClr val="tx2"/>
                </a:solidFill>
              </a:rPr>
              <a:t>Рим. 3:24-26</a:t>
            </a:r>
            <a:r>
              <a:rPr lang="ru-RU" altLang="en-US" sz="3400" smtClean="0"/>
              <a:t>)</a:t>
            </a:r>
            <a:endParaRPr lang="ru-RU" altLang="en-US" sz="3400" smtClean="0">
              <a:solidFill>
                <a:schemeClr val="tx2"/>
              </a:solidFill>
            </a:endParaRPr>
          </a:p>
        </p:txBody>
      </p:sp>
      <p:sp>
        <p:nvSpPr>
          <p:cNvPr id="99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</p:txBody>
      </p:sp>
      <p:sp>
        <p:nvSpPr>
          <p:cNvPr id="108550" name="AutoShape 6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551" name="AutoShape 7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552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553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156176" y="2564904"/>
            <a:ext cx="2088232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09600" y="2996952"/>
            <a:ext cx="2088232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931136" y="2996952"/>
            <a:ext cx="4961344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27584" y="3861048"/>
            <a:ext cx="5154116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09600" y="4293096"/>
            <a:ext cx="2234208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450464" y="6309320"/>
            <a:ext cx="657792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 autoUpdateAnimBg="0"/>
      <p:bldP spid="1085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 descr="BD071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76475"/>
            <a:ext cx="28194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8534400" cy="236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600" dirty="0" smtClean="0"/>
              <a:t>«Оправдание – это Божье действие, которым Он объявляет грешников праведными перед Собой»                    </a:t>
            </a:r>
            <a:r>
              <a:rPr lang="ru-RU" altLang="en-US" sz="3600" dirty="0" smtClean="0">
                <a:solidFill>
                  <a:schemeClr val="tx2"/>
                </a:solidFill>
              </a:rPr>
              <a:t>М. Эриксон</a:t>
            </a:r>
            <a:endParaRPr lang="ru-RU" altLang="en-US" sz="3600" dirty="0" smtClean="0"/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890885" name="Rectangle 5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 smtClean="0"/>
              <a:t>Выводы</a:t>
            </a:r>
            <a:endParaRPr lang="ru-RU" altLang="en-US" sz="4400" dirty="0"/>
          </a:p>
        </p:txBody>
      </p:sp>
      <p:sp>
        <p:nvSpPr>
          <p:cNvPr id="106502" name="AutoShape 6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6503" name="AutoShape 7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650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6505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890890" name="Picture 10" descr="buttonclick[1]">
            <a:hlinkClick r:id="rId6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81750"/>
            <a:ext cx="2270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4340" name="AutoShape 4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34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34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34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92937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Соблюдение закона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«Но дом Израилев возмутился против Меня в пустыне: по заповедям Моим не поступали и отвергли постановления Мои, исполняя </a:t>
            </a:r>
            <a:r>
              <a:rPr lang="ru-RU" altLang="en-US" sz="3600">
                <a:solidFill>
                  <a:schemeClr val="tx2"/>
                </a:solidFill>
              </a:rPr>
              <a:t>которые человек жив был бы через них</a:t>
            </a:r>
            <a:r>
              <a:rPr lang="ru-RU" altLang="en-US" sz="3600"/>
              <a:t>» (Иез. 20:11)</a:t>
            </a:r>
          </a:p>
        </p:txBody>
      </p:sp>
      <p:sp>
        <p:nvSpPr>
          <p:cNvPr id="14346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7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83368" name="Text Box 8"/>
          <p:cNvSpPr txBox="1">
            <a:spLocks noChangeArrowheads="1"/>
          </p:cNvSpPr>
          <p:nvPr/>
        </p:nvSpPr>
        <p:spPr bwMode="auto">
          <a:xfrm>
            <a:off x="685800" y="4306888"/>
            <a:ext cx="769620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/>
              <a:t>«</a:t>
            </a:r>
            <a:r>
              <a:rPr lang="en-US" altLang="en-US" sz="3600"/>
              <a:t>Ибо не знавшего греха Он </a:t>
            </a:r>
            <a:r>
              <a:rPr lang="en-US" altLang="en-US" sz="3600">
                <a:solidFill>
                  <a:schemeClr val="tx2"/>
                </a:solidFill>
              </a:rPr>
              <a:t>сделал для нас [жертвою за] грех</a:t>
            </a:r>
            <a:r>
              <a:rPr lang="en-US" altLang="en-US" sz="3600"/>
              <a:t>, чтобы </a:t>
            </a:r>
            <a:r>
              <a:rPr lang="en-US" altLang="en-US" sz="3600">
                <a:solidFill>
                  <a:schemeClr val="tx2"/>
                </a:solidFill>
              </a:rPr>
              <a:t>мы в Нем сделались правед</a:t>
            </a:r>
            <a:r>
              <a:rPr lang="ru-RU" altLang="en-US" sz="3600">
                <a:solidFill>
                  <a:schemeClr val="tx2"/>
                </a:solidFill>
              </a:rPr>
              <a:t>ностью Божьей</a:t>
            </a:r>
            <a:r>
              <a:rPr lang="ru-RU" altLang="en-US" sz="3600"/>
              <a:t>». (</a:t>
            </a:r>
            <a:r>
              <a:rPr lang="ru-RU" altLang="en-US" sz="3600" i="1">
                <a:solidFill>
                  <a:schemeClr val="tx2"/>
                </a:solidFill>
              </a:rPr>
              <a:t>2 Кор. 5:21</a:t>
            </a:r>
            <a:r>
              <a:rPr lang="ru-RU" altLang="en-US" sz="3600" i="1"/>
              <a:t>)</a:t>
            </a:r>
            <a:endParaRPr lang="en-US" altLang="en-US" sz="3600" i="1"/>
          </a:p>
        </p:txBody>
      </p:sp>
      <p:sp>
        <p:nvSpPr>
          <p:cNvPr id="110596" name="Rectangle 9"/>
          <p:cNvSpPr>
            <a:spLocks noChangeArrowheads="1"/>
          </p:cNvSpPr>
          <p:nvPr/>
        </p:nvSpPr>
        <p:spPr bwMode="auto">
          <a:xfrm>
            <a:off x="3810000" y="2057400"/>
            <a:ext cx="1447800" cy="838200"/>
          </a:xfrm>
          <a:prstGeom prst="rect">
            <a:avLst/>
          </a:prstGeom>
          <a:solidFill>
            <a:srgbClr val="FFCC00"/>
          </a:solidFill>
          <a:ln w="38100" cap="sq" cmpd="dbl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597" name="Rectangle 10"/>
          <p:cNvSpPr>
            <a:spLocks noChangeArrowheads="1"/>
          </p:cNvSpPr>
          <p:nvPr/>
        </p:nvSpPr>
        <p:spPr bwMode="auto">
          <a:xfrm>
            <a:off x="3886200" y="2895600"/>
            <a:ext cx="1295400" cy="1219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598" name="Freeform 11"/>
          <p:cNvSpPr>
            <a:spLocks/>
          </p:cNvSpPr>
          <p:nvPr/>
        </p:nvSpPr>
        <p:spPr bwMode="auto">
          <a:xfrm>
            <a:off x="4343400" y="3759200"/>
            <a:ext cx="381000" cy="355600"/>
          </a:xfrm>
          <a:custGeom>
            <a:avLst/>
            <a:gdLst>
              <a:gd name="T0" fmla="*/ 0 w 192"/>
              <a:gd name="T1" fmla="*/ 564515000 h 224"/>
              <a:gd name="T2" fmla="*/ 189011719 w 192"/>
              <a:gd name="T3" fmla="*/ 80645000 h 224"/>
              <a:gd name="T4" fmla="*/ 567035156 w 192"/>
              <a:gd name="T5" fmla="*/ 80645000 h 224"/>
              <a:gd name="T6" fmla="*/ 756046875 w 192"/>
              <a:gd name="T7" fmla="*/ 56451500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224">
                <a:moveTo>
                  <a:pt x="0" y="224"/>
                </a:moveTo>
                <a:cubicBezTo>
                  <a:pt x="12" y="144"/>
                  <a:pt x="24" y="64"/>
                  <a:pt x="48" y="32"/>
                </a:cubicBezTo>
                <a:cubicBezTo>
                  <a:pt x="72" y="0"/>
                  <a:pt x="120" y="0"/>
                  <a:pt x="144" y="32"/>
                </a:cubicBezTo>
                <a:cubicBezTo>
                  <a:pt x="168" y="64"/>
                  <a:pt x="180" y="144"/>
                  <a:pt x="192" y="224"/>
                </a:cubicBezTo>
              </a:path>
            </a:pathLst>
          </a:custGeom>
          <a:solidFill>
            <a:schemeClr val="bg2"/>
          </a:solidFill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599" name="Text Box 12"/>
          <p:cNvSpPr txBox="1">
            <a:spLocks noChangeArrowheads="1"/>
          </p:cNvSpPr>
          <p:nvPr/>
        </p:nvSpPr>
        <p:spPr bwMode="auto">
          <a:xfrm>
            <a:off x="3886200" y="2924175"/>
            <a:ext cx="685800" cy="3609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$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30</a:t>
            </a:r>
            <a:endParaRPr lang="ru-RU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70</a:t>
            </a:r>
            <a:r>
              <a:rPr lang="ru-RU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en-US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0" name="Text Box 13"/>
          <p:cNvSpPr txBox="1">
            <a:spLocks noChangeArrowheads="1"/>
          </p:cNvSpPr>
          <p:nvPr/>
        </p:nvSpPr>
        <p:spPr bwMode="auto">
          <a:xfrm>
            <a:off x="3446463" y="2120900"/>
            <a:ext cx="2133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2800" b="0">
                <a:solidFill>
                  <a:srgbClr val="0033CC"/>
                </a:solidFill>
                <a:latin typeface="Impact" panose="020B0806030902050204" pitchFamily="34" charset="0"/>
              </a:rPr>
              <a:t>Обмен валюты</a:t>
            </a:r>
            <a:endParaRPr lang="en-US" altLang="en-US" sz="2800" b="0">
              <a:solidFill>
                <a:srgbClr val="0033CC"/>
              </a:solidFill>
              <a:latin typeface="Impact" panose="020B0806030902050204" pitchFamily="34" charset="0"/>
            </a:endParaRPr>
          </a:p>
        </p:txBody>
      </p:sp>
      <p:sp>
        <p:nvSpPr>
          <p:cNvPr id="110601" name="AutoShape 1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602" name="AutoShape 1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603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604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0605" name="Rectangle 18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54697" name="Text Box 9"/>
          <p:cNvSpPr txBox="1">
            <a:spLocks noChangeArrowheads="1"/>
          </p:cNvSpPr>
          <p:nvPr/>
        </p:nvSpPr>
        <p:spPr bwMode="auto">
          <a:xfrm>
            <a:off x="558800" y="4378325"/>
            <a:ext cx="7974013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99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dirty="0"/>
              <a:t>«Результатом этого союза с Христом является вменение наших </a:t>
            </a:r>
            <a:r>
              <a:rPr lang="ru-RU" altLang="en-US" sz="3600" dirty="0">
                <a:solidFill>
                  <a:schemeClr val="tx2"/>
                </a:solidFill>
              </a:rPr>
              <a:t>грехов</a:t>
            </a:r>
            <a:r>
              <a:rPr lang="ru-RU" altLang="en-US" sz="3600" dirty="0"/>
              <a:t> Ему, а Его </a:t>
            </a:r>
            <a:r>
              <a:rPr lang="ru-RU" altLang="en-US" sz="3600" dirty="0">
                <a:solidFill>
                  <a:schemeClr val="tx2"/>
                </a:solidFill>
              </a:rPr>
              <a:t>праведность</a:t>
            </a:r>
            <a:r>
              <a:rPr lang="ru-RU" altLang="en-US" sz="3600" dirty="0"/>
              <a:t> – нам».                           </a:t>
            </a:r>
            <a:r>
              <a:rPr lang="ru-RU" altLang="en-US" sz="3600" i="1" dirty="0">
                <a:solidFill>
                  <a:schemeClr val="tx2"/>
                </a:solidFill>
              </a:rPr>
              <a:t>Г. Тиссен</a:t>
            </a:r>
            <a:endParaRPr lang="en-US" altLang="en-US" sz="3600" i="1" dirty="0">
              <a:solidFill>
                <a:schemeClr val="tx2"/>
              </a:solidFill>
            </a:endParaRPr>
          </a:p>
        </p:txBody>
      </p:sp>
      <p:sp>
        <p:nvSpPr>
          <p:cNvPr id="112644" name="Rectangle 19"/>
          <p:cNvSpPr>
            <a:spLocks noChangeArrowheads="1"/>
          </p:cNvSpPr>
          <p:nvPr/>
        </p:nvSpPr>
        <p:spPr bwMode="auto">
          <a:xfrm>
            <a:off x="3810000" y="2057400"/>
            <a:ext cx="1447800" cy="838200"/>
          </a:xfrm>
          <a:prstGeom prst="rect">
            <a:avLst/>
          </a:prstGeom>
          <a:solidFill>
            <a:srgbClr val="FFCC00"/>
          </a:solidFill>
          <a:ln w="38100" cap="sq" cmpd="dbl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45" name="Rectangle 20"/>
          <p:cNvSpPr>
            <a:spLocks noChangeArrowheads="1"/>
          </p:cNvSpPr>
          <p:nvPr/>
        </p:nvSpPr>
        <p:spPr bwMode="auto">
          <a:xfrm>
            <a:off x="3886200" y="2895600"/>
            <a:ext cx="1295400" cy="1219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46" name="Freeform 21"/>
          <p:cNvSpPr>
            <a:spLocks/>
          </p:cNvSpPr>
          <p:nvPr/>
        </p:nvSpPr>
        <p:spPr bwMode="auto">
          <a:xfrm>
            <a:off x="4343400" y="3759200"/>
            <a:ext cx="381000" cy="355600"/>
          </a:xfrm>
          <a:custGeom>
            <a:avLst/>
            <a:gdLst>
              <a:gd name="T0" fmla="*/ 0 w 192"/>
              <a:gd name="T1" fmla="*/ 564515000 h 224"/>
              <a:gd name="T2" fmla="*/ 189011719 w 192"/>
              <a:gd name="T3" fmla="*/ 80645000 h 224"/>
              <a:gd name="T4" fmla="*/ 567035156 w 192"/>
              <a:gd name="T5" fmla="*/ 80645000 h 224"/>
              <a:gd name="T6" fmla="*/ 756046875 w 192"/>
              <a:gd name="T7" fmla="*/ 56451500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224">
                <a:moveTo>
                  <a:pt x="0" y="224"/>
                </a:moveTo>
                <a:cubicBezTo>
                  <a:pt x="12" y="144"/>
                  <a:pt x="24" y="64"/>
                  <a:pt x="48" y="32"/>
                </a:cubicBezTo>
                <a:cubicBezTo>
                  <a:pt x="72" y="0"/>
                  <a:pt x="120" y="0"/>
                  <a:pt x="144" y="32"/>
                </a:cubicBezTo>
                <a:cubicBezTo>
                  <a:pt x="168" y="64"/>
                  <a:pt x="180" y="144"/>
                  <a:pt x="192" y="224"/>
                </a:cubicBezTo>
              </a:path>
            </a:pathLst>
          </a:custGeom>
          <a:solidFill>
            <a:schemeClr val="bg2"/>
          </a:solidFill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7" name="Text Box 22"/>
          <p:cNvSpPr txBox="1">
            <a:spLocks noChangeArrowheads="1"/>
          </p:cNvSpPr>
          <p:nvPr/>
        </p:nvSpPr>
        <p:spPr bwMode="auto">
          <a:xfrm>
            <a:off x="3886200" y="2924175"/>
            <a:ext cx="685800" cy="3609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$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30</a:t>
            </a:r>
            <a:endParaRPr lang="ru-RU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70</a:t>
            </a:r>
            <a:r>
              <a:rPr lang="ru-RU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en-US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8" name="Text Box 23"/>
          <p:cNvSpPr txBox="1">
            <a:spLocks noChangeArrowheads="1"/>
          </p:cNvSpPr>
          <p:nvPr/>
        </p:nvSpPr>
        <p:spPr bwMode="auto">
          <a:xfrm>
            <a:off x="3446463" y="2120900"/>
            <a:ext cx="2133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2800" b="0">
                <a:solidFill>
                  <a:srgbClr val="0033CC"/>
                </a:solidFill>
                <a:latin typeface="Impact" panose="020B0806030902050204" pitchFamily="34" charset="0"/>
              </a:rPr>
              <a:t>Обмен валюты</a:t>
            </a:r>
            <a:endParaRPr lang="en-US" altLang="en-US" sz="2800" b="0">
              <a:solidFill>
                <a:srgbClr val="0033CC"/>
              </a:solidFill>
              <a:latin typeface="Impact" panose="020B0806030902050204" pitchFamily="34" charset="0"/>
            </a:endParaRPr>
          </a:p>
        </p:txBody>
      </p:sp>
      <p:sp>
        <p:nvSpPr>
          <p:cNvPr id="112649" name="AutoShape 2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50" name="AutoShape 2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51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52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2653" name="Rectangle 28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756745" name="Text Box 9"/>
          <p:cNvSpPr txBox="1">
            <a:spLocks noChangeArrowheads="1"/>
          </p:cNvSpPr>
          <p:nvPr/>
        </p:nvSpPr>
        <p:spPr bwMode="auto">
          <a:xfrm>
            <a:off x="-36513" y="4306888"/>
            <a:ext cx="9144001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200"/>
              <a:t>«Оправдание... деяние Божье, которым Он </a:t>
            </a:r>
            <a:r>
              <a:rPr lang="ru-RU" altLang="en-US" sz="3200">
                <a:solidFill>
                  <a:schemeClr val="tx2"/>
                </a:solidFill>
              </a:rPr>
              <a:t>снимает</a:t>
            </a:r>
            <a:r>
              <a:rPr lang="ru-RU" altLang="en-US" sz="3200"/>
              <a:t> с верующего вынесенный ему по причине его греховности осуждающий приговор, освобождает его от вины и </a:t>
            </a:r>
            <a:r>
              <a:rPr lang="ru-RU" altLang="en-US" sz="3200">
                <a:solidFill>
                  <a:schemeClr val="tx2"/>
                </a:solidFill>
              </a:rPr>
              <a:t>приписывает</a:t>
            </a:r>
            <a:r>
              <a:rPr lang="ru-RU" altLang="en-US" sz="3200"/>
              <a:t> ему добродетель Христову» </a:t>
            </a:r>
            <a:r>
              <a:rPr lang="ru-RU" altLang="en-US" sz="3200" i="1">
                <a:solidFill>
                  <a:schemeClr val="tx2"/>
                </a:solidFill>
              </a:rPr>
              <a:t>Д. Мюллер</a:t>
            </a:r>
            <a:endParaRPr lang="en-US" altLang="en-US" sz="3200" i="1">
              <a:solidFill>
                <a:schemeClr val="tx2"/>
              </a:solidFill>
            </a:endParaRPr>
          </a:p>
        </p:txBody>
      </p:sp>
      <p:sp>
        <p:nvSpPr>
          <p:cNvPr id="114692" name="Rectangle 16"/>
          <p:cNvSpPr>
            <a:spLocks noChangeArrowheads="1"/>
          </p:cNvSpPr>
          <p:nvPr/>
        </p:nvSpPr>
        <p:spPr bwMode="auto">
          <a:xfrm>
            <a:off x="3810000" y="2057400"/>
            <a:ext cx="1447800" cy="838200"/>
          </a:xfrm>
          <a:prstGeom prst="rect">
            <a:avLst/>
          </a:prstGeom>
          <a:solidFill>
            <a:srgbClr val="FFCC00"/>
          </a:solidFill>
          <a:ln w="38100" cap="sq" cmpd="dbl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693" name="Rectangle 17"/>
          <p:cNvSpPr>
            <a:spLocks noChangeArrowheads="1"/>
          </p:cNvSpPr>
          <p:nvPr/>
        </p:nvSpPr>
        <p:spPr bwMode="auto">
          <a:xfrm>
            <a:off x="3886200" y="2895600"/>
            <a:ext cx="1295400" cy="1219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694" name="Freeform 18"/>
          <p:cNvSpPr>
            <a:spLocks/>
          </p:cNvSpPr>
          <p:nvPr/>
        </p:nvSpPr>
        <p:spPr bwMode="auto">
          <a:xfrm>
            <a:off x="4343400" y="3759200"/>
            <a:ext cx="381000" cy="355600"/>
          </a:xfrm>
          <a:custGeom>
            <a:avLst/>
            <a:gdLst>
              <a:gd name="T0" fmla="*/ 0 w 192"/>
              <a:gd name="T1" fmla="*/ 564515000 h 224"/>
              <a:gd name="T2" fmla="*/ 189011719 w 192"/>
              <a:gd name="T3" fmla="*/ 80645000 h 224"/>
              <a:gd name="T4" fmla="*/ 567035156 w 192"/>
              <a:gd name="T5" fmla="*/ 80645000 h 224"/>
              <a:gd name="T6" fmla="*/ 756046875 w 192"/>
              <a:gd name="T7" fmla="*/ 56451500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224">
                <a:moveTo>
                  <a:pt x="0" y="224"/>
                </a:moveTo>
                <a:cubicBezTo>
                  <a:pt x="12" y="144"/>
                  <a:pt x="24" y="64"/>
                  <a:pt x="48" y="32"/>
                </a:cubicBezTo>
                <a:cubicBezTo>
                  <a:pt x="72" y="0"/>
                  <a:pt x="120" y="0"/>
                  <a:pt x="144" y="32"/>
                </a:cubicBezTo>
                <a:cubicBezTo>
                  <a:pt x="168" y="64"/>
                  <a:pt x="180" y="144"/>
                  <a:pt x="192" y="224"/>
                </a:cubicBezTo>
              </a:path>
            </a:pathLst>
          </a:custGeom>
          <a:solidFill>
            <a:schemeClr val="bg2"/>
          </a:solidFill>
          <a:ln w="2857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695" name="Text Box 19"/>
          <p:cNvSpPr txBox="1">
            <a:spLocks noChangeArrowheads="1"/>
          </p:cNvSpPr>
          <p:nvPr/>
        </p:nvSpPr>
        <p:spPr bwMode="auto">
          <a:xfrm>
            <a:off x="3886200" y="2924175"/>
            <a:ext cx="685800" cy="3609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$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30</a:t>
            </a:r>
            <a:endParaRPr lang="ru-RU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r>
              <a:rPr lang="ru-RU" altLang="en-US" sz="1000" b="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70</a:t>
            </a:r>
            <a:r>
              <a:rPr lang="ru-RU" altLang="en-US" sz="1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en-US" altLang="en-US" sz="1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6" name="Text Box 20"/>
          <p:cNvSpPr txBox="1">
            <a:spLocks noChangeArrowheads="1"/>
          </p:cNvSpPr>
          <p:nvPr/>
        </p:nvSpPr>
        <p:spPr bwMode="auto">
          <a:xfrm>
            <a:off x="3446463" y="2120900"/>
            <a:ext cx="2133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2800" b="0">
                <a:solidFill>
                  <a:srgbClr val="0033CC"/>
                </a:solidFill>
                <a:latin typeface="Impact" panose="020B0806030902050204" pitchFamily="34" charset="0"/>
              </a:rPr>
              <a:t>Обмен валюты</a:t>
            </a:r>
            <a:endParaRPr lang="en-US" altLang="en-US" sz="2800" b="0">
              <a:solidFill>
                <a:srgbClr val="0033CC"/>
              </a:solidFill>
              <a:latin typeface="Impact" panose="020B0806030902050204" pitchFamily="34" charset="0"/>
            </a:endParaRPr>
          </a:p>
        </p:txBody>
      </p:sp>
      <p:sp>
        <p:nvSpPr>
          <p:cNvPr id="114697" name="AutoShape 21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698" name="AutoShape 2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699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sp>
        <p:nvSpPr>
          <p:cNvPr id="114700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701" name="Rectangle 25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Оправдание</a:t>
            </a:r>
            <a:endParaRPr lang="en-US" altLang="en-US" sz="5400" dirty="0" smtClean="0">
              <a:latin typeface="Verdana" pitchFamily="34" charset="0"/>
            </a:endParaRPr>
          </a:p>
        </p:txBody>
      </p:sp>
      <p:sp>
        <p:nvSpPr>
          <p:cNvPr id="116752" name="AutoShape 31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6753" name="AutoShape 32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6754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6755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6756" name="Rectangle 35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  <a:p>
            <a:pPr eaLnBrk="1" hangingPunct="1">
              <a:buClrTx/>
              <a:buSzTx/>
              <a:buFontTx/>
              <a:buChar char="•"/>
            </a:pPr>
            <a:endParaRPr lang="ru-RU" altLang="en-US" sz="4400" dirty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971600" y="4831995"/>
            <a:ext cx="931168" cy="1693349"/>
          </a:xfrm>
          <a:prstGeom prst="ellipse">
            <a:avLst/>
          </a:prstGeom>
          <a:solidFill>
            <a:schemeClr val="tx1"/>
          </a:solidFill>
          <a:ln w="381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3791000" y="4755795"/>
            <a:ext cx="931168" cy="1693349"/>
          </a:xfrm>
          <a:prstGeom prst="ellipse">
            <a:avLst/>
          </a:prstGeom>
          <a:solidFill>
            <a:schemeClr val="tx1"/>
          </a:solidFill>
          <a:ln w="381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3867200" y="2545995"/>
            <a:ext cx="931168" cy="1693349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971600" y="2545995"/>
            <a:ext cx="931168" cy="1693349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5" name="Picture 2" descr="BD0710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90" y="3567127"/>
            <a:ext cx="1758478" cy="142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2736776" y="2967385"/>
            <a:ext cx="232792" cy="586159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H="1">
            <a:off x="2660576" y="5177185"/>
            <a:ext cx="232792" cy="586159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30" name="Picture 21" descr="BD00002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1" y="2719239"/>
            <a:ext cx="690637" cy="13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BD00002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1" y="4929039"/>
            <a:ext cx="690637" cy="13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23"/>
          <p:cNvSpPr>
            <a:spLocks noChangeArrowheads="1"/>
          </p:cNvSpPr>
          <p:nvPr/>
        </p:nvSpPr>
        <p:spPr bwMode="auto">
          <a:xfrm rot="1257442">
            <a:off x="5300167" y="3351607"/>
            <a:ext cx="698376" cy="3907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 rot="9036617">
            <a:off x="5321590" y="4934291"/>
            <a:ext cx="698376" cy="3907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3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90" y="4788073"/>
            <a:ext cx="1125050" cy="15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06431"/>
            <a:ext cx="680632" cy="112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/>
      <p:bldP spid="23" grpId="1" animBg="1"/>
      <p:bldP spid="24" grpId="0" animBg="1"/>
      <p:bldP spid="24" grpId="1" animBg="1"/>
      <p:bldP spid="27" grpId="0" animBg="1"/>
      <p:bldP spid="28" grpId="0" animBg="1"/>
      <p:bldP spid="32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Freeform 2"/>
          <p:cNvSpPr>
            <a:spLocks/>
          </p:cNvSpPr>
          <p:nvPr/>
        </p:nvSpPr>
        <p:spPr bwMode="auto">
          <a:xfrm>
            <a:off x="1835150" y="3159076"/>
            <a:ext cx="6858000" cy="2286000"/>
          </a:xfrm>
          <a:custGeom>
            <a:avLst/>
            <a:gdLst>
              <a:gd name="T0" fmla="*/ 0 w 2352"/>
              <a:gd name="T1" fmla="*/ 2147483646 h 960"/>
              <a:gd name="T2" fmla="*/ 2147483646 w 2352"/>
              <a:gd name="T3" fmla="*/ 2147483646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3396" name="WordArt 4"/>
          <p:cNvSpPr>
            <a:spLocks noChangeArrowheads="1" noChangeShapeType="1" noTextEdit="1"/>
          </p:cNvSpPr>
          <p:nvPr/>
        </p:nvSpPr>
        <p:spPr bwMode="auto">
          <a:xfrm>
            <a:off x="609600" y="5643513"/>
            <a:ext cx="1143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3398" name="AutoShape 6"/>
          <p:cNvSpPr>
            <a:spLocks noChangeArrowheads="1"/>
          </p:cNvSpPr>
          <p:nvPr/>
        </p:nvSpPr>
        <p:spPr bwMode="auto">
          <a:xfrm>
            <a:off x="938213" y="3644851"/>
            <a:ext cx="609600" cy="541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83399" name="Line 7"/>
          <p:cNvSpPr>
            <a:spLocks noChangeShapeType="1"/>
          </p:cNvSpPr>
          <p:nvPr/>
        </p:nvSpPr>
        <p:spPr bwMode="auto">
          <a:xfrm>
            <a:off x="1752600" y="3071763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83400" name="Picture 8" descr="BD071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2163"/>
            <a:ext cx="137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0" name="AutoShape 10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5051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5052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15056" name="AutoShape 1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dirty="0" smtClean="0">
                <a:latin typeface="Verdana" pitchFamily="34" charset="0"/>
              </a:rPr>
              <a:t>Оправдание</a:t>
            </a:r>
            <a:endParaRPr lang="en-US" altLang="en-US" sz="5400" dirty="0" smtClean="0">
              <a:latin typeface="Verdana" pitchFamily="34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152400" y="1447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 dirty="0"/>
              <a:t>Выводы</a:t>
            </a:r>
          </a:p>
          <a:p>
            <a:pPr eaLnBrk="1" hangingPunct="1">
              <a:buClrTx/>
              <a:buSzTx/>
              <a:buFontTx/>
              <a:buChar char="•"/>
            </a:pPr>
            <a:endParaRPr lang="ru-RU" altLang="en-US" sz="4400" dirty="0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98841"/>
            <a:ext cx="972370" cy="13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6" y="4497338"/>
            <a:ext cx="695574" cy="1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90" y="4302076"/>
            <a:ext cx="623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318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8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8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4" grpId="0" animBg="1"/>
      <p:bldP spid="1083396" grpId="0" animBg="1"/>
      <p:bldP spid="1083398" grpId="0" animBg="1"/>
      <p:bldP spid="108339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040387" name="Rectangle 3"/>
          <p:cNvSpPr>
            <a:spLocks noChangeArrowheads="1"/>
          </p:cNvSpPr>
          <p:nvPr/>
        </p:nvSpPr>
        <p:spPr bwMode="auto">
          <a:xfrm>
            <a:off x="152400" y="1447800"/>
            <a:ext cx="8020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 dirty="0"/>
              <a:t>История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000" dirty="0">
                <a:hlinkClick r:id="rId4" action="ppaction://hlinksldjump"/>
              </a:rPr>
              <a:t>Ранняя Церковь</a:t>
            </a:r>
            <a:r>
              <a:rPr lang="ru-RU" altLang="en-US" sz="4000" dirty="0"/>
              <a:t>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000" dirty="0">
                <a:hlinkClick r:id="rId5" action="ppaction://hlinksldjump"/>
              </a:rPr>
              <a:t>Православие</a:t>
            </a:r>
            <a:endParaRPr lang="ru-RU" altLang="en-US" sz="4000" dirty="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000" dirty="0">
                <a:hlinkClick r:id="rId6" action="ppaction://hlinksldjump"/>
              </a:rPr>
              <a:t>Католицизм</a:t>
            </a:r>
            <a:endParaRPr lang="ru-RU" altLang="en-US" sz="4000" dirty="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000" dirty="0">
                <a:hlinkClick r:id="rId7" action="ppaction://hlinksldjump"/>
              </a:rPr>
              <a:t>Протестантизм</a:t>
            </a:r>
            <a:endParaRPr lang="ru-RU" altLang="en-US" sz="4000" dirty="0"/>
          </a:p>
        </p:txBody>
      </p:sp>
      <p:sp>
        <p:nvSpPr>
          <p:cNvPr id="118788" name="AutoShape 4" descr="90%">
            <a:hlinkClick r:id="rId8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8789" name="AutoShape 5" descr="90%">
            <a:hlinkClick r:id="rId9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879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879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 uiExpan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03837" y="2649538"/>
            <a:ext cx="7805237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Tx/>
              <a:buSzTx/>
            </a:pPr>
            <a:r>
              <a:rPr lang="ru-RU" altLang="en-US" sz="3200" i="1" dirty="0">
                <a:solidFill>
                  <a:schemeClr val="tx2"/>
                </a:solidFill>
              </a:rPr>
              <a:t>Климент Римский: </a:t>
            </a:r>
            <a:r>
              <a:rPr lang="ru-RU" altLang="en-US" sz="3200" i="1" dirty="0"/>
              <a:t>«Так и мы, будучи призваны по воле Его во Христе Иисусе, оправдываемся не сами собою, и не </a:t>
            </a:r>
            <a:r>
              <a:rPr lang="ru-RU" altLang="en-US" sz="3200" i="1" dirty="0" smtClean="0"/>
              <a:t>своею</a:t>
            </a:r>
            <a:endParaRPr lang="en-US" altLang="en-US" sz="3200" i="1" dirty="0"/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pic>
        <p:nvPicPr>
          <p:cNvPr id="21" name="Picture 2" descr="https://upload.wikimedia.org/wikipedia/commons/8/8c/San_Clemente_de_R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8" y="2500002"/>
            <a:ext cx="1196640" cy="17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00013" y="4225926"/>
            <a:ext cx="9043987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ru-RU" altLang="en-US" sz="3200" i="1" dirty="0" smtClean="0"/>
              <a:t>мудростью</a:t>
            </a:r>
            <a:r>
              <a:rPr lang="ru-RU" altLang="en-US" sz="3200" i="1" dirty="0"/>
              <a:t>, или разумом, или </a:t>
            </a:r>
            <a:r>
              <a:rPr lang="ru-RU" altLang="en-US" sz="3200" i="1" dirty="0" smtClean="0"/>
              <a:t>благо-</a:t>
            </a:r>
            <a:r>
              <a:rPr lang="ru-RU" altLang="en-US" sz="3200" i="1" dirty="0" err="1" smtClean="0"/>
              <a:t>честием</a:t>
            </a:r>
            <a:r>
              <a:rPr lang="ru-RU" altLang="en-US" sz="3200" i="1" dirty="0"/>
              <a:t>, или делами, в святости сердца нами совершаемыми, но посредством веры, которою Вседержитель Бог от века всех оправдывал. Ему да будет слава во веки веков» </a:t>
            </a:r>
            <a:endParaRPr lang="en-US" altLang="en-US" sz="3200" i="1" dirty="0"/>
          </a:p>
        </p:txBody>
      </p:sp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-27214" y="3013242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en-US" sz="3200" i="1" dirty="0" smtClean="0"/>
              <a:t>«</a:t>
            </a:r>
            <a:r>
              <a:rPr lang="ru-RU" sz="3200" i="1" dirty="0" smtClean="0"/>
              <a:t>Что </a:t>
            </a:r>
            <a:r>
              <a:rPr lang="ru-RU" sz="3200" i="1" dirty="0"/>
              <a:t>бы покрыли наши грехи кроме Его праведности? Кем возможно было нам, беззаконным и нечестивым, оправдаться кроме как, одним Сыном Божьим? </a:t>
            </a:r>
            <a:r>
              <a:rPr lang="en-US" sz="3200" i="1" dirty="0"/>
              <a:t>O</a:t>
            </a:r>
            <a:r>
              <a:rPr lang="ru-RU" sz="3200" i="1" dirty="0"/>
              <a:t> сладкий обмен, </a:t>
            </a:r>
            <a:r>
              <a:rPr lang="en-US" sz="3200" i="1" dirty="0"/>
              <a:t>O</a:t>
            </a:r>
            <a:r>
              <a:rPr lang="ru-RU" sz="3200" i="1" dirty="0"/>
              <a:t> непонятное дело </a:t>
            </a:r>
            <a:r>
              <a:rPr lang="ru-RU" sz="3200" i="1" dirty="0" smtClean="0"/>
              <a:t>Божье</a:t>
            </a:r>
            <a:r>
              <a:rPr lang="en-US" sz="3200" i="1" dirty="0" smtClean="0"/>
              <a:t>…</a:t>
            </a:r>
            <a:r>
              <a:rPr lang="ru-RU" sz="3200" i="1" dirty="0" smtClean="0"/>
              <a:t>» </a:t>
            </a:r>
            <a:endParaRPr lang="en-US" altLang="en-US" sz="3200" i="1" dirty="0"/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6512" y="23746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en-US" sz="3200" i="1" dirty="0" smtClean="0">
                <a:solidFill>
                  <a:schemeClr val="tx2"/>
                </a:solidFill>
              </a:rPr>
              <a:t>Послания </a:t>
            </a:r>
            <a:r>
              <a:rPr lang="ru-RU" altLang="en-US" sz="3200" i="1" dirty="0">
                <a:solidFill>
                  <a:schemeClr val="tx2"/>
                </a:solidFill>
              </a:rPr>
              <a:t>к </a:t>
            </a:r>
            <a:r>
              <a:rPr lang="ru-RU" altLang="en-US" sz="3200" i="1" dirty="0" err="1" smtClean="0">
                <a:solidFill>
                  <a:schemeClr val="tx2"/>
                </a:solidFill>
              </a:rPr>
              <a:t>Диогнету</a:t>
            </a:r>
            <a:endParaRPr lang="en-US" sz="32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33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-29209" y="306896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en-US" sz="3200" i="1" dirty="0" smtClean="0"/>
              <a:t>«…</a:t>
            </a:r>
            <a:r>
              <a:rPr lang="en-US" sz="3200" i="1" dirty="0" smtClean="0"/>
              <a:t>O</a:t>
            </a:r>
            <a:r>
              <a:rPr lang="ru-RU" sz="3200" i="1" dirty="0" smtClean="0"/>
              <a:t> </a:t>
            </a:r>
            <a:r>
              <a:rPr lang="ru-RU" sz="3200" i="1" dirty="0"/>
              <a:t>неожиданное благословение, что греховность многих должны быть скрыты в одном </a:t>
            </a:r>
            <a:r>
              <a:rPr lang="ru-RU" sz="3200" i="1" dirty="0" smtClean="0"/>
              <a:t>праведнике</a:t>
            </a:r>
            <a:r>
              <a:rPr lang="en-US" sz="3200" i="1" dirty="0" smtClean="0"/>
              <a:t> </a:t>
            </a:r>
            <a:r>
              <a:rPr lang="ru-RU" sz="3200" i="1" dirty="0" smtClean="0"/>
              <a:t>в </a:t>
            </a:r>
            <a:r>
              <a:rPr lang="ru-RU" sz="3200" i="1" dirty="0"/>
              <a:t>то время, как праведность одного оправдывает многих грешников</a:t>
            </a:r>
            <a:r>
              <a:rPr lang="ru-RU" sz="3200" i="1" dirty="0" smtClean="0"/>
              <a:t>!»</a:t>
            </a:r>
            <a:endParaRPr lang="en-US" sz="3200" i="1" dirty="0"/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6512" y="23746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en-US" sz="3200" i="1" dirty="0" smtClean="0">
                <a:solidFill>
                  <a:schemeClr val="tx2"/>
                </a:solidFill>
              </a:rPr>
              <a:t>Послания </a:t>
            </a:r>
            <a:r>
              <a:rPr lang="ru-RU" altLang="en-US" sz="3200" i="1" dirty="0">
                <a:solidFill>
                  <a:schemeClr val="tx2"/>
                </a:solidFill>
              </a:rPr>
              <a:t>к </a:t>
            </a:r>
            <a:r>
              <a:rPr lang="ru-RU" altLang="en-US" sz="3200" i="1" dirty="0" err="1" smtClean="0">
                <a:solidFill>
                  <a:schemeClr val="tx2"/>
                </a:solidFill>
              </a:rPr>
              <a:t>Диогнету</a:t>
            </a:r>
            <a:endParaRPr lang="en-US" sz="32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532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8463" y="2564904"/>
            <a:ext cx="8739187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80000"/>
              </a:lnSpc>
              <a:spcBef>
                <a:spcPct val="50000"/>
              </a:spcBef>
              <a:buClrTx/>
              <a:buSzTx/>
            </a:pPr>
            <a:r>
              <a:rPr lang="ru-RU" altLang="en-US" sz="3600" i="1" dirty="0">
                <a:solidFill>
                  <a:schemeClr val="tx2"/>
                </a:solidFill>
              </a:rPr>
              <a:t>Иустин Мученик: </a:t>
            </a:r>
            <a:r>
              <a:rPr lang="ru-RU" altLang="en-US" sz="3600" i="1" dirty="0"/>
              <a:t>«Милосердие, человеколюбие и неизмеримое богатство милости Божие, по словам </a:t>
            </a:r>
            <a:r>
              <a:rPr lang="ru-RU" altLang="en-US" sz="3600" i="1" dirty="0" err="1"/>
              <a:t>Иезекииля</a:t>
            </a:r>
            <a:r>
              <a:rPr lang="ru-RU" altLang="en-US" sz="3600" i="1" dirty="0"/>
              <a:t>, кающегося во грехах принимает как праведного и безгрешного</a:t>
            </a:r>
            <a:r>
              <a:rPr lang="ru-RU" altLang="en-US" sz="3600" i="1" dirty="0" smtClean="0"/>
              <a:t>»</a:t>
            </a:r>
            <a:endParaRPr lang="en-US" altLang="en-US" sz="3600" i="1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pic>
        <p:nvPicPr>
          <p:cNvPr id="21" name="Picture 2" descr="https://upload.wikimedia.org/wikipedia/commons/2/2a/Justin_filozo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" y="2830732"/>
            <a:ext cx="1324622" cy="18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6388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89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9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9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Соблюдение закона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«…отклонялись от уставов Твоих, </a:t>
            </a:r>
            <a:r>
              <a:rPr lang="ru-RU" altLang="en-US" sz="3600">
                <a:solidFill>
                  <a:schemeClr val="tx2"/>
                </a:solidFill>
              </a:rPr>
              <a:t>которыми жил бы человек, если бы исполнял их</a:t>
            </a:r>
            <a:r>
              <a:rPr lang="ru-RU" altLang="en-US" sz="3600"/>
              <a:t>» (Неем. 9:29)</a:t>
            </a:r>
          </a:p>
        </p:txBody>
      </p:sp>
      <p:sp>
        <p:nvSpPr>
          <p:cNvPr id="16394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07950" y="2636912"/>
            <a:ext cx="9001125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i="1" dirty="0" smtClean="0">
                <a:solidFill>
                  <a:schemeClr val="tx2"/>
                </a:solidFill>
              </a:rPr>
              <a:t>Златоуст:</a:t>
            </a:r>
            <a:r>
              <a:rPr lang="ru-RU" altLang="en-US" i="1" dirty="0" smtClean="0"/>
              <a:t> «Он позволил Ему, кто не сделал ничего неправильного, понести наказание за тех, кто сделал неправильно... свободно дарует нам эти большие</a:t>
            </a:r>
            <a:r>
              <a:rPr lang="en-US" altLang="en-US" i="1" dirty="0" smtClean="0"/>
              <a:t> </a:t>
            </a:r>
            <a:r>
              <a:rPr lang="ru-RU" altLang="en-US" i="1" dirty="0" smtClean="0"/>
              <a:t>блага, которые мы никогда не ожидали (ибо он говорит, что “мы могли бы стать Божьей праведностью в Нем”)»</a:t>
            </a:r>
            <a:endParaRPr lang="ru-RU" altLang="en-US" i="1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pic>
        <p:nvPicPr>
          <p:cNvPr id="21" name="Picture 2" descr="https://upload.wikimedia.org/wikipedia/commons/thumb/c/cf/Johnchrysostom.jpg/640px-Johnchrysos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" y="2898332"/>
            <a:ext cx="1228093" cy="14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5496" y="2636912"/>
            <a:ext cx="9001125" cy="299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i="1" dirty="0" smtClean="0">
                <a:solidFill>
                  <a:schemeClr val="tx2"/>
                </a:solidFill>
              </a:rPr>
              <a:t>Тертуллиан: </a:t>
            </a:r>
            <a:r>
              <a:rPr lang="ru-RU" altLang="en-US" i="1" dirty="0" smtClean="0"/>
              <a:t>«Тем, кто верит в Него, вменяется праведность»                       </a:t>
            </a:r>
            <a:r>
              <a:rPr lang="ru-RU" altLang="en-US" i="1" dirty="0" smtClean="0">
                <a:solidFill>
                  <a:schemeClr val="tx2"/>
                </a:solidFill>
              </a:rPr>
              <a:t>(Против </a:t>
            </a:r>
            <a:r>
              <a:rPr lang="ru-RU" altLang="en-US" i="1" dirty="0" err="1" smtClean="0">
                <a:solidFill>
                  <a:schemeClr val="tx2"/>
                </a:solidFill>
              </a:rPr>
              <a:t>Маркиона</a:t>
            </a:r>
            <a:r>
              <a:rPr lang="ru-RU" altLang="en-US" i="1" dirty="0" smtClean="0">
                <a:solidFill>
                  <a:schemeClr val="tx2"/>
                </a:solidFill>
              </a:rPr>
              <a:t>, 5:3). </a:t>
            </a:r>
          </a:p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i="1" dirty="0" smtClean="0">
                <a:solidFill>
                  <a:schemeClr val="tx2"/>
                </a:solidFill>
              </a:rPr>
              <a:t>Ириней: </a:t>
            </a:r>
            <a:r>
              <a:rPr lang="ru-RU" altLang="en-US" i="1" dirty="0" smtClean="0"/>
              <a:t>«Вера в Бога оправдывает человека»</a:t>
            </a:r>
            <a:r>
              <a:rPr lang="ru-RU" altLang="en-US" i="1" dirty="0" smtClean="0">
                <a:solidFill>
                  <a:schemeClr val="tx2"/>
                </a:solidFill>
              </a:rPr>
              <a:t> (Против ересей, 4.5.5). 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pic>
        <p:nvPicPr>
          <p:cNvPr id="21" name="Picture 2" descr="Saint Irenae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57574"/>
            <a:ext cx="992190" cy="13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pload.wikimedia.org/wikipedia/commons/thumb/e/e9/Tertullian.jpg/640px-Tertulli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" y="2638496"/>
            <a:ext cx="1093101" cy="13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5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07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4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5496" y="2852936"/>
            <a:ext cx="90011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i="1" dirty="0" smtClean="0">
                <a:solidFill>
                  <a:schemeClr val="tx2"/>
                </a:solidFill>
              </a:rPr>
              <a:t>Амвросий: </a:t>
            </a:r>
            <a:r>
              <a:rPr lang="ru-RU" altLang="en-US" i="1" dirty="0" smtClean="0"/>
              <a:t>«Мы оправданы не делами, а верой»</a:t>
            </a:r>
            <a:r>
              <a:rPr lang="ru-RU" altLang="en-US" i="1" dirty="0" smtClean="0">
                <a:solidFill>
                  <a:schemeClr val="tx2"/>
                </a:solidFill>
              </a:rPr>
              <a:t> (</a:t>
            </a:r>
            <a:r>
              <a:rPr lang="ru-RU" altLang="en-US" i="1" dirty="0" err="1" smtClean="0">
                <a:solidFill>
                  <a:schemeClr val="tx2"/>
                </a:solidFill>
              </a:rPr>
              <a:t>De</a:t>
            </a:r>
            <a:r>
              <a:rPr lang="ru-RU" altLang="en-US" i="1" dirty="0" smtClean="0">
                <a:solidFill>
                  <a:schemeClr val="tx2"/>
                </a:solidFill>
              </a:rPr>
              <a:t> </a:t>
            </a:r>
            <a:r>
              <a:rPr lang="ru-RU" altLang="en-US" i="1" dirty="0" err="1" smtClean="0">
                <a:solidFill>
                  <a:schemeClr val="tx2"/>
                </a:solidFill>
              </a:rPr>
              <a:t>Jacob</a:t>
            </a:r>
            <a:r>
              <a:rPr lang="ru-RU" altLang="en-US" i="1" dirty="0" smtClean="0">
                <a:solidFill>
                  <a:schemeClr val="tx2"/>
                </a:solidFill>
              </a:rPr>
              <a:t> </a:t>
            </a:r>
            <a:r>
              <a:rPr lang="ru-RU" altLang="en-US" i="1" dirty="0" err="1" smtClean="0">
                <a:solidFill>
                  <a:schemeClr val="tx2"/>
                </a:solidFill>
              </a:rPr>
              <a:t>et</a:t>
            </a:r>
            <a:r>
              <a:rPr lang="ru-RU" altLang="en-US" i="1" dirty="0" smtClean="0">
                <a:solidFill>
                  <a:schemeClr val="tx2"/>
                </a:solidFill>
              </a:rPr>
              <a:t> </a:t>
            </a:r>
            <a:r>
              <a:rPr lang="ru-RU" altLang="en-US" i="1" dirty="0" err="1" smtClean="0">
                <a:solidFill>
                  <a:schemeClr val="tx2"/>
                </a:solidFill>
              </a:rPr>
              <a:t>vita</a:t>
            </a:r>
            <a:r>
              <a:rPr lang="ru-RU" altLang="en-US" i="1" dirty="0" smtClean="0">
                <a:solidFill>
                  <a:schemeClr val="tx2"/>
                </a:solidFill>
              </a:rPr>
              <a:t> </a:t>
            </a:r>
            <a:r>
              <a:rPr lang="ru-RU" altLang="en-US" i="1" dirty="0" err="1" smtClean="0">
                <a:solidFill>
                  <a:schemeClr val="tx2"/>
                </a:solidFill>
              </a:rPr>
              <a:t>beata</a:t>
            </a:r>
            <a:r>
              <a:rPr lang="ru-RU" altLang="en-US" i="1" dirty="0" smtClean="0">
                <a:solidFill>
                  <a:schemeClr val="tx2"/>
                </a:solidFill>
              </a:rPr>
              <a:t>, 2.2). </a:t>
            </a:r>
            <a:endParaRPr lang="ru-RU" altLang="en-US" i="1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pic>
        <p:nvPicPr>
          <p:cNvPr id="31" name="Picture 2" descr="http://upload.wikimedia.org/wikipedia/commons/9/9a/AmbroseOfMilan.jpg">
            <a:hlinkClick r:id="rId4" action="ppaction://hlinkpres?slideindex=92&amp;slidetitle=Амвросий Медиоланский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2852936"/>
            <a:ext cx="955564" cy="18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5" name="AutoShape 5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6" name="AutoShape 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36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4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07950" y="2492896"/>
            <a:ext cx="9001125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sz="3600" i="1" dirty="0">
                <a:solidFill>
                  <a:schemeClr val="tx2"/>
                </a:solidFill>
              </a:rPr>
              <a:t>Иероним:</a:t>
            </a:r>
            <a:r>
              <a:rPr lang="ru-RU" altLang="en-US" sz="3600" i="1" dirty="0"/>
              <a:t> «Итак, мы праведны, когда мы признаём, что мы грешники, и когда наша праведность не зависит от наших собственных достоинств, но от милости Божией</a:t>
            </a:r>
            <a:r>
              <a:rPr lang="ru-RU" altLang="en-US" sz="3600" i="1" dirty="0" smtClean="0"/>
              <a:t>»</a:t>
            </a:r>
            <a:endParaRPr lang="ru-RU" altLang="en-US" sz="3600" i="1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/>
              <a:t>Оправдание через веру</a:t>
            </a:r>
          </a:p>
        </p:txBody>
      </p:sp>
      <p:pic>
        <p:nvPicPr>
          <p:cNvPr id="21" name="Picture 2" descr="https://upload.wikimedia.org/wikipedia/commons/5/54/Domenico_Ghirlandaio_-_St_Jerome_in_his_stu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19426"/>
            <a:ext cx="1221017" cy="18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77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07950" y="2444227"/>
            <a:ext cx="9001125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i="1" dirty="0" smtClean="0">
                <a:solidFill>
                  <a:schemeClr val="tx2"/>
                </a:solidFill>
              </a:rPr>
              <a:t>Василий Великий: </a:t>
            </a:r>
            <a:r>
              <a:rPr lang="ru-RU" altLang="en-US" i="1" dirty="0" smtClean="0"/>
              <a:t>«Это истинное и совершенное прославление Бога, когда человек не повышается по причине своей собственной праведности, но познал себя недостающим в истинной праведности, и оправданным по одной вере во Христа» </a:t>
            </a:r>
            <a:r>
              <a:rPr lang="ru-RU" altLang="en-US" i="1" dirty="0" smtClean="0">
                <a:solidFill>
                  <a:schemeClr val="tx2"/>
                </a:solidFill>
              </a:rPr>
              <a:t>(О смирении, 22). </a:t>
            </a:r>
            <a:endParaRPr lang="ru-RU" altLang="en-US" i="1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 dirty="0"/>
              <a:t>Оправдание через веру</a:t>
            </a:r>
          </a:p>
        </p:txBody>
      </p:sp>
      <p:pic>
        <p:nvPicPr>
          <p:cNvPr id="21" name="Picture 2" descr="https://upload.wikimedia.org/wikipedia/commons/thumb/6/6c/Basil_of_Caesarea_icon.jpg/640px-Basil_of_Caesarea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33017"/>
            <a:ext cx="1162487" cy="16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455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6639" y="2484438"/>
            <a:ext cx="9067361" cy="440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>
              <a:lnSpc>
                <a:spcPct val="85000"/>
              </a:lnSpc>
              <a:spcBef>
                <a:spcPts val="0"/>
              </a:spcBef>
            </a:pPr>
            <a:r>
              <a:rPr lang="ru-RU" sz="3000" i="1" dirty="0" err="1" smtClean="0">
                <a:solidFill>
                  <a:schemeClr val="tx2"/>
                </a:solidFill>
              </a:rPr>
              <a:t>Киприан</a:t>
            </a:r>
            <a:r>
              <a:rPr lang="ru-RU" sz="3000" i="1" dirty="0" smtClean="0"/>
              <a:t>: Объявить </a:t>
            </a:r>
            <a:r>
              <a:rPr lang="ru-RU" sz="3000" i="1" dirty="0"/>
              <a:t>грешников праведным перед Богом означает </a:t>
            </a:r>
            <a:r>
              <a:rPr lang="ru-RU" sz="3000" i="1" dirty="0"/>
              <a:t>относиться</a:t>
            </a:r>
            <a:r>
              <a:rPr lang="ru-RU" sz="3000" i="1" dirty="0"/>
              <a:t> к ним, как будто бы они облачены в благость Христа, принять их, как </a:t>
            </a:r>
            <a:r>
              <a:rPr lang="ru-RU" sz="3000" i="1" dirty="0" smtClean="0"/>
              <a:t>будто </a:t>
            </a:r>
            <a:r>
              <a:rPr lang="ru-RU" sz="3000" i="1" dirty="0"/>
              <a:t>бы они были совершенными исполнителями закона, прощенными от вины, освобождёнными от любого долга, освобождёнными от какого-либо наказания, несмотря на прошедшие </a:t>
            </a:r>
            <a:r>
              <a:rPr lang="ru-RU" sz="3000" i="1" dirty="0" smtClean="0"/>
              <a:t>неправды</a:t>
            </a:r>
            <a:endParaRPr lang="en-US" sz="3000" i="1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 dirty="0"/>
              <a:t>Оправдание через веру</a:t>
            </a:r>
          </a:p>
        </p:txBody>
      </p:sp>
      <p:pic>
        <p:nvPicPr>
          <p:cNvPr id="22" name="Picture 2" descr="https://upload.wikimedia.org/wikipedia/commons/thumb/a/a2/Heiliger_Cyprianus.jpg/320px-Heiliger_Cyprian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65778"/>
            <a:ext cx="1299384" cy="2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13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380846" y="2492896"/>
            <a:ext cx="7655650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sz="3400" i="1" dirty="0" smtClean="0">
                <a:solidFill>
                  <a:schemeClr val="tx2"/>
                </a:solidFill>
              </a:rPr>
              <a:t>Ансельм</a:t>
            </a:r>
            <a:r>
              <a:rPr lang="en-US" altLang="en-US" sz="3400" i="1" dirty="0" smtClean="0">
                <a:solidFill>
                  <a:schemeClr val="tx2"/>
                </a:solidFill>
              </a:rPr>
              <a:t> </a:t>
            </a:r>
            <a:r>
              <a:rPr lang="ru-RU" altLang="en-US" sz="3400" i="1" dirty="0">
                <a:solidFill>
                  <a:schemeClr val="tx2"/>
                </a:solidFill>
              </a:rPr>
              <a:t>Кентерберийский: </a:t>
            </a:r>
            <a:r>
              <a:rPr lang="ru-RU" altLang="en-US" sz="3400" i="1" dirty="0" smtClean="0"/>
              <a:t>Если Бог</a:t>
            </a:r>
            <a:r>
              <a:rPr lang="ru-RU" altLang="en-US" sz="3400" i="1" dirty="0" smtClean="0">
                <a:solidFill>
                  <a:schemeClr val="tx2"/>
                </a:solidFill>
              </a:rPr>
              <a:t> «</a:t>
            </a:r>
            <a:r>
              <a:rPr lang="ru-RU" altLang="en-US" sz="3400" i="1" dirty="0" smtClean="0"/>
              <a:t>скажет, что ты грешник, скажи ты: “Господи, я ставлю смерть Господа нашего Иисуса Христа между моими грехами и Тобою”</a:t>
            </a:r>
            <a:r>
              <a:rPr lang="ru-RU" altLang="en-US" sz="3400" i="1" dirty="0" smtClean="0">
                <a:solidFill>
                  <a:schemeClr val="tx2"/>
                </a:solidFill>
              </a:rPr>
              <a:t>» </a:t>
            </a:r>
            <a:endParaRPr lang="ru-RU" altLang="en-US" sz="3400" i="1" dirty="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sz="4400" dirty="0"/>
              <a:t>Оправдание через веру</a:t>
            </a:r>
          </a:p>
        </p:txBody>
      </p:sp>
      <p:pic>
        <p:nvPicPr>
          <p:cNvPr id="21" name="Picture 4" descr="https://upload.wikimedia.org/wikipedia/commons/5/59/Anselm_of_Canterbu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423885" cy="15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8" y="1787795"/>
            <a:ext cx="512542" cy="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42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26979" name="AutoShape 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0" name="AutoShape 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pic>
        <p:nvPicPr>
          <p:cNvPr id="19" name="Picture 11" descr="tn_baptism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5" y="3071086"/>
            <a:ext cx="2674565" cy="31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16185" y="2533104"/>
            <a:ext cx="3466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Оправдание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4716185" y="2520910"/>
            <a:ext cx="3580108" cy="720080"/>
          </a:xfrm>
          <a:prstGeom prst="bracketPair">
            <a:avLst/>
          </a:prstGeom>
          <a:noFill/>
          <a:ln w="5715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4561" y="4036357"/>
            <a:ext cx="2986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Очищение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995" y="4805163"/>
            <a:ext cx="3377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Погребение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8541" y="5600530"/>
            <a:ext cx="3610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Воскресение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36797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3123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4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sp>
        <p:nvSpPr>
          <p:cNvPr id="1331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36651" name="Picture 11" descr="tn_baptism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373688"/>
            <a:ext cx="865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2" name="Picture 12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3" name="Picture 13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4" name="Picture 14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5" name="Picture 15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6" name="Picture 16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7" name="Picture 17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0" name="Freeform 20"/>
          <p:cNvSpPr>
            <a:spLocks/>
          </p:cNvSpPr>
          <p:nvPr/>
        </p:nvSpPr>
        <p:spPr bwMode="auto">
          <a:xfrm>
            <a:off x="161925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1" name="Freeform 21"/>
          <p:cNvSpPr>
            <a:spLocks/>
          </p:cNvSpPr>
          <p:nvPr/>
        </p:nvSpPr>
        <p:spPr bwMode="auto">
          <a:xfrm>
            <a:off x="363537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2" name="Freeform 22"/>
          <p:cNvSpPr>
            <a:spLocks/>
          </p:cNvSpPr>
          <p:nvPr/>
        </p:nvSpPr>
        <p:spPr bwMode="auto">
          <a:xfrm>
            <a:off x="558006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3" name="Freeform 23"/>
          <p:cNvSpPr>
            <a:spLocks/>
          </p:cNvSpPr>
          <p:nvPr/>
        </p:nvSpPr>
        <p:spPr bwMode="auto">
          <a:xfrm flipH="1">
            <a:off x="262731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4" name="Freeform 24"/>
          <p:cNvSpPr>
            <a:spLocks/>
          </p:cNvSpPr>
          <p:nvPr/>
        </p:nvSpPr>
        <p:spPr bwMode="auto">
          <a:xfrm flipH="1">
            <a:off x="457200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5" name="Freeform 25"/>
          <p:cNvSpPr>
            <a:spLocks/>
          </p:cNvSpPr>
          <p:nvPr/>
        </p:nvSpPr>
        <p:spPr bwMode="auto">
          <a:xfrm flipH="1">
            <a:off x="658812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3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3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3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3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3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3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0" grpId="0" animBg="1"/>
      <p:bldP spid="1136661" grpId="0" animBg="1"/>
      <p:bldP spid="1136662" grpId="0" animBg="1"/>
      <p:bldP spid="1136663" grpId="0" animBg="1"/>
      <p:bldP spid="1136664" grpId="0" animBg="1"/>
      <p:bldP spid="113666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3123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4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sp>
        <p:nvSpPr>
          <p:cNvPr id="1331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  <p:sp>
        <p:nvSpPr>
          <p:cNvPr id="22" name="Freeform 2"/>
          <p:cNvSpPr>
            <a:spLocks/>
          </p:cNvSpPr>
          <p:nvPr/>
        </p:nvSpPr>
        <p:spPr bwMode="auto">
          <a:xfrm>
            <a:off x="1835150" y="3364632"/>
            <a:ext cx="6858000" cy="2286000"/>
          </a:xfrm>
          <a:custGeom>
            <a:avLst/>
            <a:gdLst>
              <a:gd name="T0" fmla="*/ 0 w 2352"/>
              <a:gd name="T1" fmla="*/ 2147483646 h 960"/>
              <a:gd name="T2" fmla="*/ 2147483646 w 2352"/>
              <a:gd name="T3" fmla="*/ 2147483646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609600" y="5849069"/>
            <a:ext cx="1143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938213" y="3850407"/>
            <a:ext cx="609600" cy="541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752600" y="3277319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" name="Picture 8" descr="BD0710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719"/>
            <a:ext cx="137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89" y="2577804"/>
            <a:ext cx="972370" cy="13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702894"/>
            <a:ext cx="701374" cy="10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6" y="4349451"/>
            <a:ext cx="623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8928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18436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7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97033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Неудача Израиля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«Нет человека праведного на земле, который делал бы добро и не грешил бы» (Екк. 7:20)</a:t>
            </a:r>
          </a:p>
        </p:txBody>
      </p:sp>
      <p:sp>
        <p:nvSpPr>
          <p:cNvPr id="1844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33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3123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4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sp>
        <p:nvSpPr>
          <p:cNvPr id="1331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36651" name="Picture 11" descr="tn_baptism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373688"/>
            <a:ext cx="865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2" name="Picture 12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3" name="Picture 13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4" name="Picture 14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5" name="Picture 15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6" name="Picture 16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7" name="Picture 17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0" name="Freeform 20"/>
          <p:cNvSpPr>
            <a:spLocks/>
          </p:cNvSpPr>
          <p:nvPr/>
        </p:nvSpPr>
        <p:spPr bwMode="auto">
          <a:xfrm>
            <a:off x="161925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1" name="Freeform 21"/>
          <p:cNvSpPr>
            <a:spLocks/>
          </p:cNvSpPr>
          <p:nvPr/>
        </p:nvSpPr>
        <p:spPr bwMode="auto">
          <a:xfrm>
            <a:off x="363537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2" name="Freeform 22"/>
          <p:cNvSpPr>
            <a:spLocks/>
          </p:cNvSpPr>
          <p:nvPr/>
        </p:nvSpPr>
        <p:spPr bwMode="auto">
          <a:xfrm>
            <a:off x="558006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3" name="Freeform 23"/>
          <p:cNvSpPr>
            <a:spLocks/>
          </p:cNvSpPr>
          <p:nvPr/>
        </p:nvSpPr>
        <p:spPr bwMode="auto">
          <a:xfrm flipH="1">
            <a:off x="262731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4" name="Freeform 24"/>
          <p:cNvSpPr>
            <a:spLocks/>
          </p:cNvSpPr>
          <p:nvPr/>
        </p:nvSpPr>
        <p:spPr bwMode="auto">
          <a:xfrm flipH="1">
            <a:off x="457200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5" name="Freeform 25"/>
          <p:cNvSpPr>
            <a:spLocks/>
          </p:cNvSpPr>
          <p:nvPr/>
        </p:nvSpPr>
        <p:spPr bwMode="auto">
          <a:xfrm flipH="1">
            <a:off x="658812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15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3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3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3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0" grpId="0" animBg="1"/>
      <p:bldP spid="1136661" grpId="0" animBg="1"/>
      <p:bldP spid="1136662" grpId="0" animBg="1"/>
      <p:bldP spid="1136662" grpId="1" animBg="1"/>
      <p:bldP spid="1136663" grpId="0" animBg="1"/>
      <p:bldP spid="1136664" grpId="0" animBg="1"/>
      <p:bldP spid="1136665" grpId="0" animBg="1"/>
      <p:bldP spid="1136665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26979" name="AutoShape 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0" name="AutoShape 4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2698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8100" y="2865438"/>
            <a:ext cx="88550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i="1" dirty="0"/>
              <a:t>«Считалось, что крещение заверяло или предоставляло дар бессмертия и прощения грехов, сделанных до крещения. На остальную часть его жизни христианин был под законом»</a:t>
            </a:r>
            <a:r>
              <a:rPr lang="en-US" altLang="en-US" sz="3600" i="1" dirty="0"/>
              <a:t>.</a:t>
            </a:r>
            <a:r>
              <a:rPr lang="ru-RU" altLang="en-US" sz="3600" i="1" dirty="0"/>
              <a:t> </a:t>
            </a:r>
            <a:r>
              <a:rPr lang="ru-RU" altLang="en-US" sz="3600" i="1" dirty="0" err="1">
                <a:solidFill>
                  <a:schemeClr val="tx2"/>
                </a:solidFill>
              </a:rPr>
              <a:t>Франкс</a:t>
            </a:r>
            <a:endParaRPr lang="en-US" altLang="en-US" sz="3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89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3123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4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sp>
        <p:nvSpPr>
          <p:cNvPr id="1331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312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36651" name="Picture 11" descr="tn_baptism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373688"/>
            <a:ext cx="865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2" name="Picture 12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3" name="Picture 13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4" name="Picture 14" descr="j03103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373688"/>
            <a:ext cx="70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5" name="Picture 15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6" name="Picture 16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7" name="Picture 17" descr="BD0670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6540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0" name="Freeform 20"/>
          <p:cNvSpPr>
            <a:spLocks/>
          </p:cNvSpPr>
          <p:nvPr/>
        </p:nvSpPr>
        <p:spPr bwMode="auto">
          <a:xfrm>
            <a:off x="161925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1" name="Freeform 21"/>
          <p:cNvSpPr>
            <a:spLocks/>
          </p:cNvSpPr>
          <p:nvPr/>
        </p:nvSpPr>
        <p:spPr bwMode="auto">
          <a:xfrm>
            <a:off x="363537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2" name="Freeform 22"/>
          <p:cNvSpPr>
            <a:spLocks/>
          </p:cNvSpPr>
          <p:nvPr/>
        </p:nvSpPr>
        <p:spPr bwMode="auto">
          <a:xfrm>
            <a:off x="558006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3" name="Freeform 23"/>
          <p:cNvSpPr>
            <a:spLocks/>
          </p:cNvSpPr>
          <p:nvPr/>
        </p:nvSpPr>
        <p:spPr bwMode="auto">
          <a:xfrm flipH="1">
            <a:off x="2627313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4" name="Freeform 24"/>
          <p:cNvSpPr>
            <a:spLocks/>
          </p:cNvSpPr>
          <p:nvPr/>
        </p:nvSpPr>
        <p:spPr bwMode="auto">
          <a:xfrm flipH="1">
            <a:off x="4572000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5" name="Freeform 25"/>
          <p:cNvSpPr>
            <a:spLocks/>
          </p:cNvSpPr>
          <p:nvPr/>
        </p:nvSpPr>
        <p:spPr bwMode="auto">
          <a:xfrm flipH="1">
            <a:off x="6588125" y="3573463"/>
            <a:ext cx="936625" cy="1655762"/>
          </a:xfrm>
          <a:custGeom>
            <a:avLst/>
            <a:gdLst>
              <a:gd name="T0" fmla="*/ 0 w 590"/>
              <a:gd name="T1" fmla="*/ 2147483646 h 1043"/>
              <a:gd name="T2" fmla="*/ 1486892188 w 590"/>
              <a:gd name="T3" fmla="*/ 0 h 10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0" h="1043">
                <a:moveTo>
                  <a:pt x="0" y="1043"/>
                </a:moveTo>
                <a:cubicBezTo>
                  <a:pt x="0" y="1043"/>
                  <a:pt x="295" y="521"/>
                  <a:pt x="590" y="0"/>
                </a:cubicBezTo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6666" name="Line 26"/>
          <p:cNvSpPr>
            <a:spLocks noChangeShapeType="1"/>
          </p:cNvSpPr>
          <p:nvPr/>
        </p:nvSpPr>
        <p:spPr bwMode="auto">
          <a:xfrm>
            <a:off x="5436096" y="2565400"/>
            <a:ext cx="0" cy="3816350"/>
          </a:xfrm>
          <a:prstGeom prst="line">
            <a:avLst/>
          </a:prstGeom>
          <a:noFill/>
          <a:ln w="76200" cap="sq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67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3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3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3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2" grpId="1" animBg="1"/>
      <p:bldP spid="1136665" grpId="1" animBg="1"/>
      <p:bldP spid="113666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42658" y="2492375"/>
            <a:ext cx="7750517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200" i="1" dirty="0" smtClean="0">
                <a:solidFill>
                  <a:schemeClr val="tx2"/>
                </a:solidFill>
              </a:rPr>
              <a:t>Тертуллиан</a:t>
            </a:r>
            <a:r>
              <a:rPr lang="ru-RU" altLang="en-US" sz="3200" i="1" dirty="0">
                <a:solidFill>
                  <a:schemeClr val="tx2"/>
                </a:solidFill>
              </a:rPr>
              <a:t>:</a:t>
            </a:r>
            <a:r>
              <a:rPr lang="ru-RU" altLang="en-US" sz="3200" i="1" dirty="0"/>
              <a:t> «</a:t>
            </a:r>
            <a:r>
              <a:rPr lang="ru-RU" altLang="en-US" sz="3200" dirty="0"/>
              <a:t>Провидя этот вред </a:t>
            </a:r>
            <a:r>
              <a:rPr lang="ru-RU" altLang="en-US" sz="3200" dirty="0" smtClean="0"/>
              <a:t>его</a:t>
            </a:r>
            <a:r>
              <a:rPr lang="ru-RU" altLang="en-US" sz="3200" dirty="0"/>
              <a:t>, Бог, </a:t>
            </a:r>
            <a:r>
              <a:rPr lang="ru-RU" altLang="en-US" sz="3200" dirty="0" smtClean="0"/>
              <a:t>когда </a:t>
            </a:r>
            <a:r>
              <a:rPr lang="ru-RU" altLang="en-US" sz="3200" dirty="0"/>
              <a:t>дверь снисхождения закрыта и засов крещения положен, благоволил открыть еще </a:t>
            </a:r>
            <a:r>
              <a:rPr lang="ru-RU" altLang="en-US" sz="3200" dirty="0" smtClean="0"/>
              <a:t>нечто</a:t>
            </a:r>
            <a:endParaRPr lang="en-US" altLang="en-US" sz="3200" i="1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pic>
        <p:nvPicPr>
          <p:cNvPr id="21" name="Picture 2" descr="https://upload.wikimedia.org/wikipedia/commons/thumb/e/e9/Tertullian.jpg/640px-Tertulli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" y="2638496"/>
            <a:ext cx="1093101" cy="13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9558" y="4035373"/>
            <a:ext cx="9088092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200" dirty="0" smtClean="0"/>
              <a:t>другое</a:t>
            </a:r>
            <a:r>
              <a:rPr lang="ru-RU" altLang="en-US" sz="3200" dirty="0"/>
              <a:t>. Он поместил в преддверии второе покаяние, чтобы толкущим открыть дверь, но уже открыть единожды, ибо отверстие совершается вторично. И более уже никогда (не открывать), ибо это было бы совершенно бесполезным. Разве не достаточно и это единичное открытие</a:t>
            </a:r>
            <a:r>
              <a:rPr lang="ru-RU" altLang="en-US" sz="3200" dirty="0" smtClean="0"/>
              <a:t>?»</a:t>
            </a:r>
            <a:endParaRPr lang="en-US" altLang="en-US" sz="3200" i="1" dirty="0"/>
          </a:p>
        </p:txBody>
      </p:sp>
      <p:sp>
        <p:nvSpPr>
          <p:cNvPr id="2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5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6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7220" name="AutoShape 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7221" name="AutoShape 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722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722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40746" name="Text Box 10"/>
          <p:cNvSpPr txBox="1">
            <a:spLocks noChangeArrowheads="1"/>
          </p:cNvSpPr>
          <p:nvPr/>
        </p:nvSpPr>
        <p:spPr bwMode="auto">
          <a:xfrm>
            <a:off x="38100" y="2781300"/>
            <a:ext cx="88550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200" i="1" dirty="0" smtClean="0">
                <a:solidFill>
                  <a:schemeClr val="tx2"/>
                </a:solidFill>
              </a:rPr>
              <a:t>Пастор </a:t>
            </a:r>
            <a:r>
              <a:rPr lang="ru-RU" altLang="en-US" sz="3200" i="1" dirty="0">
                <a:solidFill>
                  <a:schemeClr val="tx2"/>
                </a:solidFill>
              </a:rPr>
              <a:t>Гермы:</a:t>
            </a:r>
            <a:r>
              <a:rPr lang="ru-RU" altLang="en-US" sz="3200" i="1" dirty="0"/>
              <a:t> </a:t>
            </a:r>
            <a:r>
              <a:rPr lang="ru-RU" altLang="en-US" sz="3200" dirty="0"/>
              <a:t>«Итак, я говорю тебе, после этого великого и святого призвания, если кто, будучи искушен дьяволом, согрешил, - пусть покается. Если же часто он будет грешить и творить покаяние, - не принесет ему покаяние пользы, ибо с трудом он будет жить с Богом»</a:t>
            </a:r>
            <a:r>
              <a:rPr lang="ru-RU" altLang="en-US" sz="3200" i="1" dirty="0"/>
              <a:t> (</a:t>
            </a:r>
            <a:r>
              <a:rPr lang="ru-RU" altLang="en-US" sz="3200" i="1" dirty="0">
                <a:solidFill>
                  <a:schemeClr val="tx2"/>
                </a:solidFill>
              </a:rPr>
              <a:t>Заповеди, 4.3</a:t>
            </a:r>
            <a:r>
              <a:rPr lang="ru-RU" altLang="en-US" sz="3200" i="1" dirty="0"/>
              <a:t>).</a:t>
            </a:r>
            <a:endParaRPr lang="en-US" altLang="en-US" sz="3200" i="1" dirty="0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Прощение через крещение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6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7950" y="2420888"/>
            <a:ext cx="89281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sz="3600" dirty="0">
                <a:solidFill>
                  <a:schemeClr val="tx2"/>
                </a:solidFill>
              </a:rPr>
              <a:t>Иоанн Златоуст:</a:t>
            </a:r>
            <a:r>
              <a:rPr lang="ru-RU" altLang="en-US" sz="3600" dirty="0"/>
              <a:t> «Давайте не будет ожидать, что вера является достаточной нам для спасения. Ибо если мы не покажем далее чистую жизнь</a:t>
            </a:r>
            <a:r>
              <a:rPr lang="ru-RU" altLang="en-US" sz="3600" dirty="0" smtClean="0"/>
              <a:t>…»</a:t>
            </a:r>
            <a:endParaRPr lang="ru-RU" altLang="en-US" sz="3600" dirty="0"/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 smtClean="0"/>
              <a:t>Морализм</a:t>
            </a:r>
            <a:endParaRPr lang="ru-RU" altLang="en-US" dirty="0"/>
          </a:p>
        </p:txBody>
      </p:sp>
      <p:pic>
        <p:nvPicPr>
          <p:cNvPr id="24" name="Picture 2" descr="https://upload.wikimedia.org/wikipedia/commons/thumb/c/cf/Johnchrysostom.jpg/640px-Johnchrysos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" y="2898332"/>
            <a:ext cx="1228093" cy="14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9611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03647" y="2420888"/>
            <a:ext cx="7560965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sz="3400" dirty="0">
                <a:solidFill>
                  <a:schemeClr val="tx2"/>
                </a:solidFill>
              </a:rPr>
              <a:t>Амвросий:</a:t>
            </a:r>
            <a:r>
              <a:rPr lang="ru-RU" altLang="en-US" sz="3400" dirty="0"/>
              <a:t> «Я не отрицаю, что грехи могут быть уменьшены путем либерального даяния бедным, но только если вера одобряет то, что истрачено</a:t>
            </a:r>
            <a:r>
              <a:rPr lang="ru-RU" altLang="en-US" sz="3400" dirty="0" smtClean="0"/>
              <a:t>»    </a:t>
            </a:r>
            <a:r>
              <a:rPr lang="ru-RU" altLang="en-US" sz="3400" dirty="0"/>
              <a:t>(</a:t>
            </a:r>
            <a:r>
              <a:rPr lang="ru-RU" altLang="en-US" sz="3400" i="1" dirty="0">
                <a:solidFill>
                  <a:schemeClr val="tx2"/>
                </a:solidFill>
              </a:rPr>
              <a:t>О покаянии, 2.9.82-83</a:t>
            </a:r>
            <a:r>
              <a:rPr lang="ru-RU" altLang="en-US" sz="3400" dirty="0"/>
              <a:t>). </a:t>
            </a:r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Морализм</a:t>
            </a:r>
          </a:p>
        </p:txBody>
      </p:sp>
      <p:pic>
        <p:nvPicPr>
          <p:cNvPr id="25" name="Picture 2" descr="http://upload.wikimedia.org/wikipedia/commons/9/9a/AmbroseOfMilan.jpg">
            <a:hlinkClick r:id="rId4" action="ppaction://hlinkpres?slideindex=92&amp;slidetitle=Амвросий Медиоланский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2" y="2852936"/>
            <a:ext cx="955564" cy="18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" name="AutoShape 5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0" name="AutoShape 7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76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85" y="2348880"/>
            <a:ext cx="9001125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00200" lvl="2" indent="-457200" eaLnBrk="1" hangingPunct="1">
              <a:lnSpc>
                <a:spcPct val="90000"/>
              </a:lnSpc>
              <a:spcBef>
                <a:spcPct val="50000"/>
              </a:spcBef>
              <a:buClrTx/>
              <a:buSzTx/>
            </a:pPr>
            <a:r>
              <a:rPr lang="ru-RU" altLang="en-US" sz="3600" dirty="0">
                <a:solidFill>
                  <a:schemeClr val="tx2"/>
                </a:solidFill>
              </a:rPr>
              <a:t>Киприан:</a:t>
            </a:r>
            <a:r>
              <a:rPr lang="ru-RU" altLang="en-US" sz="3600" dirty="0"/>
              <a:t> «Существует необходимость в праведности, чтобы человек мог </a:t>
            </a:r>
            <a:r>
              <a:rPr lang="ru-RU" altLang="en-US" sz="3600" dirty="0" smtClean="0"/>
              <a:t>заслужить благо </a:t>
            </a:r>
            <a:r>
              <a:rPr lang="ru-RU" altLang="en-US" sz="3600" dirty="0"/>
              <a:t>Бога-Судьи. Мы должны соблюдать </a:t>
            </a:r>
            <a:r>
              <a:rPr lang="ru-RU" altLang="en-US" sz="3600" dirty="0" smtClean="0"/>
              <a:t>Его </a:t>
            </a:r>
            <a:r>
              <a:rPr lang="ru-RU" altLang="en-US" sz="3600" dirty="0"/>
              <a:t>заповеди и предупреждения, чтобы наши заслуги могли получить свою награду</a:t>
            </a:r>
            <a:r>
              <a:rPr lang="ru-RU" altLang="en-US" sz="3600" dirty="0" smtClean="0"/>
              <a:t>»</a:t>
            </a:r>
            <a:endParaRPr lang="ru-RU" altLang="en-US" sz="3600" dirty="0"/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Морализм</a:t>
            </a:r>
          </a:p>
        </p:txBody>
      </p:sp>
      <p:pic>
        <p:nvPicPr>
          <p:cNvPr id="24" name="Picture 2" descr="https://upload.wikimedia.org/wikipedia/commons/thumb/a/a2/Heiliger_Cyprianus.jpg/320px-Heiliger_Cyprian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65778"/>
            <a:ext cx="1299384" cy="2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8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9" name="AutoShape 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45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7220" name="AutoShape 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7221" name="AutoShape 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" name="Picture 12" descr="BD0710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915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BD0710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34" y="3501008"/>
            <a:ext cx="9159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743621" y="3501008"/>
            <a:ext cx="1152525" cy="792162"/>
          </a:xfrm>
          <a:prstGeom prst="bracketPair">
            <a:avLst>
              <a:gd name="adj" fmla="val 16667"/>
            </a:avLst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888084" y="4509070"/>
            <a:ext cx="5545137" cy="1223963"/>
          </a:xfrm>
          <a:custGeom>
            <a:avLst/>
            <a:gdLst>
              <a:gd name="T0" fmla="*/ 0 w 2352"/>
              <a:gd name="T1" fmla="*/ 1560505651 h 960"/>
              <a:gd name="T2" fmla="*/ 2147483646 w 2352"/>
              <a:gd name="T3" fmla="*/ 1248404011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96" y="5877495"/>
            <a:ext cx="8604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314326" y="2492375"/>
            <a:ext cx="624614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Tx/>
              <a:buSzTx/>
              <a:buNone/>
            </a:pPr>
            <a:r>
              <a:rPr lang="ru-RU" altLang="en-US" i="1" dirty="0" smtClean="0"/>
              <a:t>«Двойное» оправдание</a:t>
            </a:r>
            <a:endParaRPr lang="ru-RU" altLang="en-US" i="1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Морализм</a:t>
            </a:r>
          </a:p>
        </p:txBody>
      </p:sp>
      <p:sp>
        <p:nvSpPr>
          <p:cNvPr id="26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90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37220" name="AutoShape 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37221" name="AutoShape 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26" name="Picture 12" descr="BD0710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23" y="3966656"/>
            <a:ext cx="9159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14"/>
          <p:cNvSpPr>
            <a:spLocks/>
          </p:cNvSpPr>
          <p:nvPr/>
        </p:nvSpPr>
        <p:spPr bwMode="auto">
          <a:xfrm>
            <a:off x="2268538" y="4581525"/>
            <a:ext cx="5545137" cy="1223963"/>
          </a:xfrm>
          <a:custGeom>
            <a:avLst/>
            <a:gdLst>
              <a:gd name="T0" fmla="*/ 0 w 2352"/>
              <a:gd name="T1" fmla="*/ 1560505651 h 960"/>
              <a:gd name="T2" fmla="*/ 2147483646 w 2352"/>
              <a:gd name="T3" fmla="*/ 1248404011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949950"/>
            <a:ext cx="8604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 descr="MC900339768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949950"/>
            <a:ext cx="9223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17"/>
          <p:cNvSpPr>
            <a:spLocks noChangeArrowheads="1" noChangeShapeType="1" noTextEdit="1"/>
          </p:cNvSpPr>
          <p:nvPr/>
        </p:nvSpPr>
        <p:spPr bwMode="auto">
          <a:xfrm>
            <a:off x="971550" y="5057775"/>
            <a:ext cx="2667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Праведность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1188" y="1700213"/>
            <a:ext cx="7299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Учение </a:t>
            </a:r>
            <a:r>
              <a:rPr lang="ru-RU" altLang="en-US" dirty="0" smtClean="0"/>
              <a:t>Августина</a:t>
            </a:r>
          </a:p>
          <a:p>
            <a:pPr marL="457200" lvl="1" indent="0" eaLnBrk="1" hangingPunct="1">
              <a:lnSpc>
                <a:spcPct val="90000"/>
              </a:lnSpc>
              <a:buClrTx/>
              <a:buSzTx/>
              <a:buNone/>
            </a:pPr>
            <a:endParaRPr lang="ru-RU" alt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83406" y="2417256"/>
            <a:ext cx="8354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«Мы были оправданы, но оправдание само растет, как мы продвигаемся по пути» (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Проповедь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158.4.4).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5" name="Picture 12" descr="BD0710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09739"/>
            <a:ext cx="915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1743621" y="3909739"/>
            <a:ext cx="1152525" cy="792162"/>
          </a:xfrm>
          <a:prstGeom prst="bracketPair">
            <a:avLst>
              <a:gd name="adj" fmla="val 16667"/>
            </a:avLst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79" y="2426449"/>
            <a:ext cx="8354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 приобретает благодать, посредством которой закон исполняется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(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 Духе и букве 50-52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" y="1788920"/>
            <a:ext cx="506441" cy="5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10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/>
      <p:bldP spid="34" grpId="0"/>
      <p:bldP spid="34" grpId="1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20484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485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48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048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Неудача Израиля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«Все уклонились, сделались равно непотребными; нет делающего добро, нет ни одного» (Пс. 13:3)</a:t>
            </a:r>
          </a:p>
        </p:txBody>
      </p:sp>
      <p:sp>
        <p:nvSpPr>
          <p:cNvPr id="20490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1" grpId="0" build="p" bldLvl="2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76" name="Rectangle 2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Ранняя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49512" name="AutoShape 2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9513" name="AutoShape 30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026079" name="Rectangle 31"/>
          <p:cNvSpPr>
            <a:spLocks noChangeArrowheads="1"/>
          </p:cNvSpPr>
          <p:nvPr/>
        </p:nvSpPr>
        <p:spPr bwMode="auto">
          <a:xfrm>
            <a:off x="611188" y="1700213"/>
            <a:ext cx="8266112" cy="7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 smtClean="0"/>
              <a:t>Оценка</a:t>
            </a:r>
            <a:endParaRPr lang="ru-RU" altLang="en-US" dirty="0"/>
          </a:p>
        </p:txBody>
      </p:sp>
      <p:sp>
        <p:nvSpPr>
          <p:cNvPr id="149516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9517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70" y="1844824"/>
            <a:ext cx="8972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ClrTx/>
              <a:buSzTx/>
            </a:pPr>
            <a:endParaRPr lang="ru-RU" altLang="en-US" sz="3600" b="1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en-US" sz="3600" b="1" dirty="0" smtClean="0">
                <a:solidFill>
                  <a:srgbClr val="92D050"/>
                </a:solidFill>
              </a:rPr>
              <a:t>Спасение через веру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en-US" sz="3600" b="1" dirty="0" smtClean="0">
                <a:solidFill>
                  <a:srgbClr val="FF5050"/>
                </a:solidFill>
              </a:rPr>
              <a:t>Водное </a:t>
            </a:r>
            <a:r>
              <a:rPr lang="ru-RU" altLang="en-US" sz="3600" b="1" dirty="0">
                <a:solidFill>
                  <a:srgbClr val="FF5050"/>
                </a:solidFill>
              </a:rPr>
              <a:t>крещение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3600" b="1" dirty="0" smtClean="0">
                <a:solidFill>
                  <a:srgbClr val="FF5050"/>
                </a:solidFill>
              </a:rPr>
              <a:t>Морализм 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3600" b="1" dirty="0" smtClean="0">
                <a:solidFill>
                  <a:srgbClr val="FF5050"/>
                </a:solidFill>
              </a:rPr>
              <a:t>Двойное оправдание</a:t>
            </a:r>
          </a:p>
          <a:p>
            <a:pPr lvl="1"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3600" b="1" dirty="0" smtClean="0">
                <a:solidFill>
                  <a:srgbClr val="FF5050"/>
                </a:solidFill>
              </a:rPr>
              <a:t>Праведность как сила</a:t>
            </a:r>
          </a:p>
        </p:txBody>
      </p:sp>
      <p:sp>
        <p:nvSpPr>
          <p:cNvPr id="10" name="WordArt 36"/>
          <p:cNvSpPr>
            <a:spLocks noChangeArrowheads="1" noChangeShapeType="1" noTextEdit="1"/>
          </p:cNvSpPr>
          <p:nvPr/>
        </p:nvSpPr>
        <p:spPr bwMode="auto">
          <a:xfrm>
            <a:off x="1736700" y="5484525"/>
            <a:ext cx="5670599" cy="10477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Дар Праведности</a:t>
            </a:r>
            <a:endParaRPr lang="en-US" sz="3600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331640" y="5805264"/>
            <a:ext cx="6552728" cy="432048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132859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79" grpId="0" uiExpand="1" build="p" bldLvl="5"/>
      <p:bldP spid="9" grpId="0" build="p" bldLvl="5"/>
      <p:bldP spid="10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468313" y="2781300"/>
            <a:ext cx="9361488" cy="367188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000" dirty="0" smtClean="0"/>
              <a:t>«Вера во Христа без добрых дел не достаточна, чтобы спасти нас. Добрые дела сами по себе также не являются достаточными. Наше спасение будет результатом добродетельной жизни, пронизанной и опечатанной неоценимой кровью Единородного Сына Божьего». </a:t>
            </a:r>
            <a:r>
              <a:rPr lang="ru-RU" altLang="en-US" sz="3000" i="1" dirty="0" smtClean="0">
                <a:solidFill>
                  <a:schemeClr val="tx2"/>
                </a:solidFill>
              </a:rPr>
              <a:t>Катехизис Греческой Православной Церкви</a:t>
            </a:r>
            <a:r>
              <a:rPr lang="ru-RU" altLang="en-US" sz="3000" dirty="0" smtClean="0"/>
              <a:t> </a:t>
            </a:r>
            <a:endParaRPr lang="en-US" altLang="en-US" sz="3000" dirty="0" smtClean="0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3604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360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360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360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3608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29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 smtClean="0"/>
              <a:t>Вера и дела</a:t>
            </a:r>
            <a:endParaRPr lang="ru-RU" alt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2" grpId="0" build="p" autoUpdateAnimBg="0"/>
      <p:bldP spid="105472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13100"/>
            <a:ext cx="9361488" cy="367188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dirty="0" smtClean="0"/>
              <a:t>В православной системе оправдание «смешивается» с освящением, даже «поглощается» им: «В такой перспективе не возникает никакого разделения между оправданием и освящением…это единое действие, один непрестанный процесс»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2276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8227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8227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8227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182280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Вера и дела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ru-RU" altLang="en-US" dirty="0">
              <a:solidFill>
                <a:srgbClr val="FFFFFF"/>
              </a:solidFill>
            </a:endParaRPr>
          </a:p>
        </p:txBody>
      </p:sp>
      <p:sp>
        <p:nvSpPr>
          <p:cNvPr id="1073162" name="Rectangle 10"/>
          <p:cNvSpPr>
            <a:spLocks noChangeArrowheads="1"/>
          </p:cNvSpPr>
          <p:nvPr/>
        </p:nvSpPr>
        <p:spPr bwMode="auto">
          <a:xfrm>
            <a:off x="3132138" y="2667000"/>
            <a:ext cx="259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rgbClr val="DBBD71"/>
                </a:solidFill>
              </a:rPr>
              <a:t>Е. Зайцев</a:t>
            </a:r>
            <a:endParaRPr lang="en-US" altLang="en-US" sz="3600" i="1">
              <a:solidFill>
                <a:srgbClr val="DBB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77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7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4" grpId="0" build="p" autoUpdateAnimBg="0"/>
      <p:bldP spid="107316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468313" y="2781300"/>
            <a:ext cx="9361488" cy="367188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000" dirty="0" smtClean="0"/>
              <a:t>«По этой причине наш Спаситель предложил Себя в искупление на кресте. По Своей человеческой природе Он стоял как представитель виновных. По Своей божественной природе он предложил выкуп Богу; и будучи распятым на кресте за нас, Он удовлетворил божественной справедливости». </a:t>
            </a:r>
            <a:r>
              <a:rPr lang="ru-RU" altLang="en-US" sz="3000" i="1" dirty="0" smtClean="0">
                <a:solidFill>
                  <a:schemeClr val="tx2"/>
                </a:solidFill>
              </a:rPr>
              <a:t>Катехизис Греческой Православной Церкви</a:t>
            </a:r>
            <a:r>
              <a:rPr lang="ru-RU" altLang="en-US" sz="3000" dirty="0" smtClean="0"/>
              <a:t> </a:t>
            </a:r>
            <a:endParaRPr lang="en-US" altLang="en-US" sz="3000" dirty="0" smtClean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1556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155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155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155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1560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489" name="Rectangle 9"/>
          <p:cNvSpPr>
            <a:spLocks noChangeArrowheads="1"/>
          </p:cNvSpPr>
          <p:nvPr/>
        </p:nvSpPr>
        <p:spPr bwMode="auto">
          <a:xfrm>
            <a:off x="250825" y="1933575"/>
            <a:ext cx="69135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Признание </a:t>
            </a:r>
            <a:r>
              <a:rPr lang="ru-RU" altLang="en-US" dirty="0" smtClean="0"/>
              <a:t>оправдания</a:t>
            </a:r>
            <a:endParaRPr lang="ru-RU" alt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2" grpId="0" build="p" autoUpdateAnimBg="0"/>
      <p:bldP spid="104448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76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-468313" y="2636838"/>
            <a:ext cx="9396413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200" dirty="0" smtClean="0"/>
              <a:t>«</a:t>
            </a:r>
            <a:r>
              <a:rPr lang="ru-RU" altLang="ja-JP" sz="3200" dirty="0" smtClean="0"/>
              <a:t>…не должен застывать в нашем сознании: это значило бы создать между Богом и человеком недопустимые правовые отношения. Правильнее было бы включить эти образы в почти бесконечный рад других образов, из которых каждый является как бы одним аспектом события, самого по себе неизреченного</a:t>
            </a:r>
            <a:r>
              <a:rPr lang="ru-RU" altLang="en-US" sz="3200" dirty="0" smtClean="0"/>
              <a:t>» </a:t>
            </a:r>
            <a:r>
              <a:rPr lang="ru-RU" altLang="en-US" sz="3200" i="1" dirty="0" smtClean="0">
                <a:solidFill>
                  <a:schemeClr val="tx2"/>
                </a:solidFill>
                <a:effectLst/>
              </a:rPr>
              <a:t>В. </a:t>
            </a:r>
            <a:r>
              <a:rPr lang="ru-RU" altLang="en-US" sz="3200" i="1" dirty="0" err="1" smtClean="0">
                <a:solidFill>
                  <a:schemeClr val="tx2"/>
                </a:solidFill>
                <a:effectLst/>
              </a:rPr>
              <a:t>Лосский</a:t>
            </a:r>
            <a:endParaRPr lang="ru-RU" altLang="en-US" sz="32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3200" dirty="0" smtClean="0"/>
          </a:p>
        </p:txBody>
      </p:sp>
      <p:sp>
        <p:nvSpPr>
          <p:cNvPr id="73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5652" name="AutoShape 25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5653" name="AutoShape 26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5654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5655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5656" name="Picture 29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90" name="Rectangle 30"/>
          <p:cNvSpPr>
            <a:spLocks noChangeArrowheads="1"/>
          </p:cNvSpPr>
          <p:nvPr/>
        </p:nvSpPr>
        <p:spPr bwMode="auto">
          <a:xfrm>
            <a:off x="250825" y="1933575"/>
            <a:ext cx="7345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Многообразие образов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76" grpId="0" build="p" autoUpdateAnimBg="0"/>
      <p:bldP spid="73219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13100"/>
            <a:ext cx="9361488" cy="367188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«Византийская теология не произвела сколь либо значительных разработок                доктрины Павла об оправдании... (они) истолковывали идею искупления через подмену... в более широком контексте победы над смертью и освящения». </a:t>
            </a:r>
            <a:endParaRPr lang="en-US" altLang="en-US" sz="3400" smtClean="0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7700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770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770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770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7704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537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Умаление</a:t>
            </a:r>
          </a:p>
        </p:txBody>
      </p:sp>
      <p:sp>
        <p:nvSpPr>
          <p:cNvPr id="1046538" name="Rectangle 10"/>
          <p:cNvSpPr>
            <a:spLocks noChangeArrowheads="1"/>
          </p:cNvSpPr>
          <p:nvPr/>
        </p:nvSpPr>
        <p:spPr bwMode="auto">
          <a:xfrm>
            <a:off x="2771775" y="2667000"/>
            <a:ext cx="3565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И. Мейендорф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4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0" grpId="0" build="p" autoUpdateAnimBg="0"/>
      <p:bldP spid="1046537" grpId="0"/>
      <p:bldP spid="104653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«Точно так же, как первородный грех не состоит в унаследованной вине, так и искупление – это не столько удовлетворение, сколько победа над смертью». </a:t>
            </a:r>
            <a:endParaRPr lang="en-US" altLang="en-US" sz="3400" smtClean="0"/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59748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9749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975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975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59752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Умаление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2771775" y="2667000"/>
            <a:ext cx="3565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И. Мейендорф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141663"/>
            <a:ext cx="9361488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«Заблуждение Ансельма  (т.е. католического богословия) ... в том, что пожелал увидеть в юридических отношениях, содержащихся в термине “искупление”, адекватное выражение тайны  нашего спасения....»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1796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179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179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179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61800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633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050634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В. Лосский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0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6" grpId="0" build="p" autoUpdateAnimBg="0"/>
      <p:bldP spid="1050633" grpId="0"/>
      <p:bldP spid="105063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«...Он думал найти в юридическом образе – образе искупления – самую суть истины... Доказательство необходимости того, что Бог должен умереть ради нашего спасения».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3844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84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84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384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63848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В. Лосский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4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dirty="0" smtClean="0"/>
              <a:t>«Не очевидно ли, что Отец приемлет жертву не потому, что требовал или имел нужду, но по домостроительство». </a:t>
            </a:r>
            <a:endParaRPr lang="en-US" altLang="en-US" sz="3400" dirty="0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5892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5893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589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589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65896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В. Лосский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Оправдание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" y="1447800"/>
            <a:ext cx="65801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ru-RU" altLang="en-US" sz="4400"/>
              <a:t>Библейские данные</a:t>
            </a:r>
          </a:p>
        </p:txBody>
      </p:sp>
      <p:sp>
        <p:nvSpPr>
          <p:cNvPr id="22532" name="AutoShape 4" descr="90%">
            <a:hlinkClick r:id="rId3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533" name="AutoShape 5" descr="90%">
            <a:hlinkClick r:id="rId4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53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253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E3F19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901129" name="Rectangle 9"/>
          <p:cNvSpPr>
            <a:spLocks noChangeArrowheads="1"/>
          </p:cNvSpPr>
          <p:nvPr/>
        </p:nvSpPr>
        <p:spPr bwMode="auto">
          <a:xfrm>
            <a:off x="684213" y="2205038"/>
            <a:ext cx="84597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/>
              <a:t>Неудача Израиля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ru-RU" altLang="en-US" sz="3600"/>
              <a:t>«Не оправдается пред Тобой ни один из живущих» (Пс. 142:2)</a:t>
            </a:r>
          </a:p>
        </p:txBody>
      </p:sp>
      <p:sp>
        <p:nvSpPr>
          <p:cNvPr id="2253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7308850" y="1557338"/>
            <a:ext cx="10080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ВЗ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91" y="5191284"/>
            <a:ext cx="27096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9" grpId="0" build="p" bldLvl="2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«Понятие искупления отнюдь не содержит в себе необходимости, обусловленной какой-то карающей справедливостью, а представляется как выражение домостроительства». 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7940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794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794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794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67944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В. Лосский 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18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«Для Православия грех не столько вина, сколько болезнь. Бог не наказывает грешника, как судья наказывает преступника. Здесь скорее отношения врача и больного». 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69988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9989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999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6999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69992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060874" name="Rectangle 10"/>
          <p:cNvSpPr>
            <a:spLocks noChangeArrowheads="1"/>
          </p:cNvSpPr>
          <p:nvPr/>
        </p:nvSpPr>
        <p:spPr bwMode="auto">
          <a:xfrm>
            <a:off x="3348038" y="2667000"/>
            <a:ext cx="2447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Е. Кураев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66" grpId="0" build="p" autoUpdateAnimBg="0"/>
      <p:bldP spid="106087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«Не юридическую или нравственную ответственность за грехи людей перед Отца взял на Себя Христос.  Но принял на Себя последствия наших грехов. Ту ауру смерти...». 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2036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2037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2038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2039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72040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3348038" y="2667000"/>
            <a:ext cx="2447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Е. Кураев</a:t>
            </a:r>
            <a:endParaRPr lang="en-US" altLang="en-US" sz="3600" i="1">
              <a:solidFill>
                <a:schemeClr val="tx2"/>
              </a:solidFill>
            </a:endParaRPr>
          </a:p>
        </p:txBody>
      </p:sp>
      <p:pic>
        <p:nvPicPr>
          <p:cNvPr id="1062923" name="Picture 11" descr="buttonclick[1]">
            <a:hlinkClick r:id="rId7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4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284538"/>
            <a:ext cx="9361488" cy="26638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«Человеческая природа, поврежденная изнутри, может быть и спасена только изнутри, а не внешним актом купли или колдовства... Значит, неприемлема банковская процедура перевода “заслуга” Христа». 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4084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4085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4086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4087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74088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/>
              <a:t>Отрицание</a:t>
            </a:r>
          </a:p>
        </p:txBody>
      </p:sp>
      <p:sp>
        <p:nvSpPr>
          <p:cNvPr id="1064970" name="Rectangle 10"/>
          <p:cNvSpPr>
            <a:spLocks noChangeArrowheads="1"/>
          </p:cNvSpPr>
          <p:nvPr/>
        </p:nvSpPr>
        <p:spPr bwMode="auto">
          <a:xfrm>
            <a:off x="3059113" y="2667000"/>
            <a:ext cx="30972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Е. Тубецкой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4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2" grpId="0" build="p" autoUpdateAnimBg="0"/>
      <p:bldP spid="106497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141663"/>
            <a:ext cx="9361488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smtClean="0"/>
              <a:t>«</a:t>
            </a:r>
            <a:r>
              <a:rPr lang="ru-RU" altLang="en-US" sz="3600" smtClean="0"/>
              <a:t>Это учение – самое выдающееся учение Святого Писания, к которому сходятся все остальные евангельские истины</a:t>
            </a:r>
            <a:r>
              <a:rPr lang="ru-RU" altLang="en-US" sz="3400" smtClean="0"/>
              <a:t>»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6132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6133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613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613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76136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065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 smtClean="0"/>
              <a:t>Сравнение </a:t>
            </a:r>
            <a:endParaRPr lang="ru-RU" altLang="en-US" dirty="0"/>
          </a:p>
        </p:txBody>
      </p:sp>
      <p:sp>
        <p:nvSpPr>
          <p:cNvPr id="1069066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Д. Мюллер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6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6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8" grpId="0" build="p" autoUpdateAnimBg="0"/>
      <p:bldP spid="1069065" grpId="0"/>
      <p:bldP spid="1069066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141663"/>
            <a:ext cx="9361488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dirty="0" smtClean="0"/>
              <a:t>«</a:t>
            </a:r>
            <a:r>
              <a:rPr lang="ru-RU" altLang="en-US" sz="3600" dirty="0" smtClean="0"/>
              <a:t>Если мы потеряем доктрину об оправдании, то мы просто всё потеряем. Поэтому, самое надобное важное – это то, чтобы мы учили этой доктрине и повторяли ее ежедневно</a:t>
            </a:r>
            <a:r>
              <a:rPr lang="ru-RU" altLang="en-US" sz="3400" dirty="0" smtClean="0"/>
              <a:t>»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78180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8181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8182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78183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78184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Сравнение</a:t>
            </a:r>
            <a:endParaRPr lang="ru-RU" altLang="en-US" dirty="0"/>
          </a:p>
        </p:txBody>
      </p:sp>
      <p:sp>
        <p:nvSpPr>
          <p:cNvPr id="1067018" name="Rectangle 10"/>
          <p:cNvSpPr>
            <a:spLocks noChangeArrowheads="1"/>
          </p:cNvSpPr>
          <p:nvPr/>
        </p:nvSpPr>
        <p:spPr bwMode="auto">
          <a:xfrm>
            <a:off x="3132138" y="2667000"/>
            <a:ext cx="2592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М. Лютер</a:t>
            </a:r>
            <a:endParaRPr lang="en-US" altLang="en-US" sz="3600" i="1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6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0" grpId="0" build="p" autoUpdateAnimBg="0"/>
      <p:bldP spid="1067018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141663"/>
            <a:ext cx="9361488" cy="3671887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en-US" sz="3400" dirty="0" smtClean="0"/>
              <a:t>По словам Кальвина, доктрина об оправдании является петлей, на которой поворачивается вся истинная религия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smtClean="0">
                <a:latin typeface="Verdana" pitchFamily="34" charset="0"/>
              </a:rPr>
              <a:t>Православная церковь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0228" name="AutoShape 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0229" name="AutoShape 5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023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023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80232" name="Picture 8" descr="j01952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981075"/>
            <a:ext cx="1563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50825" y="1933575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en-US" dirty="0"/>
              <a:t>Сравнение</a:t>
            </a:r>
            <a:endParaRPr lang="ru-RU" altLang="en-US" dirty="0"/>
          </a:p>
        </p:txBody>
      </p:sp>
      <p:sp>
        <p:nvSpPr>
          <p:cNvPr id="1071114" name="Rectangle 10"/>
          <p:cNvSpPr>
            <a:spLocks noChangeArrowheads="1"/>
          </p:cNvSpPr>
          <p:nvPr/>
        </p:nvSpPr>
        <p:spPr bwMode="auto">
          <a:xfrm>
            <a:off x="3132138" y="2667000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>
                <a:solidFill>
                  <a:schemeClr val="tx2"/>
                </a:solidFill>
              </a:rPr>
              <a:t>Ж. Кальвин</a:t>
            </a:r>
            <a:endParaRPr lang="en-US" altLang="en-US" sz="3600" i="1">
              <a:solidFill>
                <a:schemeClr val="tx2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7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6" grpId="0" build="p" autoUpdateAnimBg="0"/>
      <p:bldP spid="1071114" grpId="0" autoUpdateAnimBg="0"/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Freeform 2"/>
          <p:cNvSpPr>
            <a:spLocks/>
          </p:cNvSpPr>
          <p:nvPr/>
        </p:nvSpPr>
        <p:spPr bwMode="auto">
          <a:xfrm>
            <a:off x="1371600" y="3276600"/>
            <a:ext cx="6934200" cy="1524000"/>
          </a:xfrm>
          <a:custGeom>
            <a:avLst/>
            <a:gdLst>
              <a:gd name="T0" fmla="*/ 0 w 2352"/>
              <a:gd name="T1" fmla="*/ 2147483646 h 960"/>
              <a:gd name="T2" fmla="*/ 2147483646 w 2352"/>
              <a:gd name="T3" fmla="*/ 1935480000 h 960"/>
              <a:gd name="T4" fmla="*/ 2147483646 w 23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960">
                <a:moveTo>
                  <a:pt x="0" y="960"/>
                </a:moveTo>
                <a:cubicBezTo>
                  <a:pt x="452" y="944"/>
                  <a:pt x="904" y="928"/>
                  <a:pt x="1296" y="768"/>
                </a:cubicBezTo>
                <a:cubicBezTo>
                  <a:pt x="1688" y="608"/>
                  <a:pt x="2020" y="304"/>
                  <a:pt x="23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7859" name="WordArt 3"/>
          <p:cNvSpPr>
            <a:spLocks noChangeArrowheads="1" noChangeShapeType="1" noTextEdit="1"/>
          </p:cNvSpPr>
          <p:nvPr/>
        </p:nvSpPr>
        <p:spPr bwMode="auto">
          <a:xfrm>
            <a:off x="5181600" y="4267200"/>
            <a:ext cx="1552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Заслуга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17860" name="WordArt 4"/>
          <p:cNvSpPr>
            <a:spLocks noChangeArrowheads="1" noChangeShapeType="1" noTextEdit="1"/>
          </p:cNvSpPr>
          <p:nvPr/>
        </p:nvSpPr>
        <p:spPr bwMode="auto">
          <a:xfrm>
            <a:off x="2667000" y="3962400"/>
            <a:ext cx="1314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Дела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78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2192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7862" name="WordArt 6"/>
          <p:cNvSpPr>
            <a:spLocks noChangeArrowheads="1" noChangeShapeType="1" noTextEdit="1"/>
          </p:cNvSpPr>
          <p:nvPr/>
        </p:nvSpPr>
        <p:spPr bwMode="auto">
          <a:xfrm>
            <a:off x="228600" y="5419725"/>
            <a:ext cx="2667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Праведность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7863" name="Picture 7" descr="BD0710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1447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6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4329" name="AutoShape 11" descr="90%">
            <a:hlinkClick r:id="rId6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30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31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4332" name="AutoShape 14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84333" name="Picture 15" descr="preis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BD0710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3" y="2073306"/>
            <a:ext cx="1292322" cy="104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79512" y="2060848"/>
            <a:ext cx="1419101" cy="1052513"/>
          </a:xfrm>
          <a:prstGeom prst="bracketPair">
            <a:avLst>
              <a:gd name="adj" fmla="val 16667"/>
            </a:avLst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8" grpId="0" animBg="1"/>
      <p:bldP spid="1017859" grpId="0" animBg="1"/>
      <p:bldP spid="1017860" grpId="0" animBg="1"/>
      <p:bldP spid="1017862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6371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6372" name="AutoShape 1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935037" y="314007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 smtClean="0">
                <a:solidFill>
                  <a:schemeClr val="tx2"/>
                </a:solidFill>
              </a:rPr>
              <a:t>Фома Аквинский</a:t>
            </a:r>
            <a:endParaRPr lang="en-US" altLang="en-US" sz="3600" i="1" dirty="0">
              <a:solidFill>
                <a:schemeClr val="tx2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-30377" y="4433427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3000" dirty="0" smtClean="0"/>
              <a:t>«</a:t>
            </a:r>
            <a:r>
              <a:rPr lang="ru-RU" sz="3000" dirty="0"/>
              <a:t>Оправдание является отменой Божьего суда против грешника, в силу того грешник объявляется уже не подверженным наказанию закона,… но восстановленным в божественном благоволении</a:t>
            </a:r>
            <a:r>
              <a:rPr lang="ru-RU" sz="3000" dirty="0" smtClean="0"/>
              <a:t>»</a:t>
            </a:r>
            <a:endParaRPr lang="en-US" sz="3000" dirty="0"/>
          </a:p>
        </p:txBody>
      </p:sp>
      <p:pic>
        <p:nvPicPr>
          <p:cNvPr id="13" name="Picture 1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76200" y="384764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	Оправдание – это </a:t>
            </a:r>
            <a:r>
              <a:rPr lang="ru-RU" altLang="en-US" sz="3400" dirty="0" smtClean="0"/>
              <a:t>и акт, и процесс</a:t>
            </a:r>
            <a:endParaRPr lang="ru-RU" altLang="en-US" sz="3400" dirty="0"/>
          </a:p>
        </p:txBody>
      </p:sp>
      <p:pic>
        <p:nvPicPr>
          <p:cNvPr id="17" name="Picture 2" descr="https://upload.wikimedia.org/wikipedia/commons/thumb/e/e3/St-thomas-aquinas.jpg/640px-St-thomas-aquin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165"/>
            <a:ext cx="1104848" cy="16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65738" y="3902075"/>
            <a:ext cx="746422" cy="391021"/>
          </a:xfrm>
          <a:prstGeom prst="rect">
            <a:avLst/>
          </a:prstGeom>
          <a:noFill/>
          <a:ln w="381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/>
      <p:bldP spid="16" grpId="0"/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smtClean="0">
                <a:latin typeface="Verdana" pitchFamily="34" charset="0"/>
              </a:rPr>
              <a:t>Католичество</a:t>
            </a:r>
            <a:endParaRPr lang="en-US" altLang="en-US" sz="5400" smtClean="0">
              <a:latin typeface="Verdana" pitchFamily="34" charset="0"/>
            </a:endParaRPr>
          </a:p>
        </p:txBody>
      </p:sp>
      <p:sp>
        <p:nvSpPr>
          <p:cNvPr id="186371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86372" name="AutoShape 11" descr="90%">
            <a:hlinkClick r:id="rId5" action="ppaction://hlinksldjump" tooltip="Щелчок над углом отправляет в общий план для темы оправда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pic>
        <p:nvPicPr>
          <p:cNvPr id="13" name="Picture 19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412875"/>
            <a:ext cx="1389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35037" y="3140075"/>
            <a:ext cx="7272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en-US" sz="3600" i="1" dirty="0" smtClean="0">
                <a:solidFill>
                  <a:schemeClr val="tx2"/>
                </a:solidFill>
              </a:rPr>
              <a:t>Фома Аквинский</a:t>
            </a:r>
            <a:endParaRPr lang="en-US" altLang="en-US" sz="3600" i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196850" y="4575592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	Оправдание – это движение или «переход от состояния неправды в состояние праведности» (Сумма Теологии, 2.113.1)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-76200" y="384764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en-US" sz="3400" dirty="0"/>
              <a:t>	Оправдание – это </a:t>
            </a:r>
            <a:r>
              <a:rPr lang="ru-RU" altLang="en-US" sz="3400" dirty="0" smtClean="0"/>
              <a:t>и акт, и процесс</a:t>
            </a:r>
            <a:endParaRPr lang="ru-RU" altLang="en-US" sz="3400" dirty="0"/>
          </a:p>
        </p:txBody>
      </p:sp>
      <p:pic>
        <p:nvPicPr>
          <p:cNvPr id="11" name="Picture 2" descr="https://upload.wikimedia.org/wikipedia/commons/thumb/e/e3/St-thomas-aquinas.jpg/640px-St-thomas-aquin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165"/>
            <a:ext cx="1104848" cy="16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16216" y="3933459"/>
            <a:ext cx="1865784" cy="431645"/>
          </a:xfrm>
          <a:prstGeom prst="rect">
            <a:avLst/>
          </a:prstGeom>
          <a:noFill/>
          <a:ln w="381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1878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10734&quot;&gt;&lt;/object&gt;&lt;object type=&quot;2&quot; unique_id=&quot;10735&quot;&gt;&lt;object type=&quot;3&quot; unique_id=&quot;10736&quot;&gt;&lt;property id=&quot;20148&quot; value=&quot;5&quot;/&gt;&lt;property id=&quot;20300&quot; value=&quot;Slide 1 - &amp;quot;Оправдание&amp;quot;&quot;/&gt;&lt;property id=&quot;20307&quot; value=&quot;636&quot;/&gt;&lt;/object&gt;&lt;object type=&quot;3&quot; unique_id=&quot;10737&quot;&gt;&lt;property id=&quot;20148&quot; value=&quot;5&quot;/&gt;&lt;property id=&quot;20300&quot; value=&quot;Slide 2&quot;/&gt;&lt;property id=&quot;20307&quot; value=&quot;664&quot;/&gt;&lt;/object&gt;&lt;object type=&quot;3&quot; unique_id=&quot;10738&quot;&gt;&lt;property id=&quot;20148&quot; value=&quot;5&quot;/&gt;&lt;property id=&quot;20300&quot; value=&quot;Slide 4 - &amp;quot;Оправдание&amp;quot;&quot;/&gt;&lt;property id=&quot;20307&quot; value=&quot;665&quot;/&gt;&lt;/object&gt;&lt;object type=&quot;3&quot; unique_id=&quot;10739&quot;&gt;&lt;property id=&quot;20148&quot; value=&quot;5&quot;/&gt;&lt;property id=&quot;20300&quot; value=&quot;Slide 3 - &amp;quot;Оправдание&amp;quot;&quot;/&gt;&lt;property id=&quot;20307&quot; value=&quot;589&quot;/&gt;&lt;/object&gt;&lt;object type=&quot;3&quot; unique_id=&quot;10741&quot;&gt;&lt;property id=&quot;20148&quot; value=&quot;5&quot;/&gt;&lt;property id=&quot;20300&quot; value=&quot;Slide 50 - &amp;quot;Оправдание&amp;quot;&quot;/&gt;&lt;property id=&quot;20307&quot; value=&quot;653&quot;/&gt;&lt;/object&gt;&lt;object type=&quot;3&quot; unique_id=&quot;10742&quot;&gt;&lt;property id=&quot;20148&quot; value=&quot;5&quot;/&gt;&lt;property id=&quot;20300&quot; value=&quot;Slide 51 - &amp;quot;Оправдание&amp;quot;&quot;/&gt;&lt;property id=&quot;20307&quot; value=&quot;638&quot;/&gt;&lt;/object&gt;&lt;object type=&quot;3&quot; unique_id=&quot;10743&quot;&gt;&lt;property id=&quot;20148&quot; value=&quot;5&quot;/&gt;&lt;property id=&quot;20300&quot; value=&quot;Slide 52 - &amp;quot;Оправдание&amp;quot;&quot;/&gt;&lt;property id=&quot;20307&quot; value=&quot;639&quot;/&gt;&lt;/object&gt;&lt;object type=&quot;3&quot; unique_id=&quot;10744&quot;&gt;&lt;property id=&quot;20148&quot; value=&quot;5&quot;/&gt;&lt;property id=&quot;20300&quot; value=&quot;Slide 53 - &amp;quot;Оправдание&amp;quot;&quot;/&gt;&lt;property id=&quot;20307&quot; value=&quot;608&quot;/&gt;&lt;/object&gt;&lt;object type=&quot;3&quot; unique_id=&quot;10746&quot;&gt;&lt;property id=&quot;20148&quot; value=&quot;5&quot;/&gt;&lt;property id=&quot;20300&quot; value=&quot;Slide 138 - &amp;quot;Протестантство&amp;quot;&quot;/&gt;&lt;property id=&quot;20307&quot; value=&quot;624&quot;/&gt;&lt;/object&gt;&lt;object type=&quot;3&quot; unique_id=&quot;10747&quot;&gt;&lt;property id=&quot;20148&quot; value=&quot;5&quot;/&gt;&lt;property id=&quot;20300&quot; value=&quot;Slide 141 - &amp;quot;Протестантство&amp;quot;&quot;/&gt;&lt;property id=&quot;20307&quot; value=&quot;647&quot;/&gt;&lt;/object&gt;&lt;object type=&quot;3&quot; unique_id=&quot;10748&quot;&gt;&lt;property id=&quot;20148&quot; value=&quot;5&quot;/&gt;&lt;property id=&quot;20300&quot; value=&quot;Slide 148 - &amp;quot;Протестантство&amp;quot;&quot;/&gt;&lt;property id=&quot;20307&quot; value=&quot;652&quot;/&gt;&lt;/object&gt;&lt;object type=&quot;3&quot; unique_id=&quot;10750&quot;&gt;&lt;property id=&quot;20148&quot; value=&quot;5&quot;/&gt;&lt;property id=&quot;20300&quot; value=&quot;Slide 101 - &amp;quot;Католичество&amp;quot;&quot;/&gt;&lt;property id=&quot;20307&quot; value=&quot;610&quot;/&gt;&lt;/object&gt;&lt;object type=&quot;3&quot; unique_id=&quot;10751&quot;&gt;&lt;property id=&quot;20148&quot; value=&quot;5&quot;/&gt;&lt;property id=&quot;20300&quot; value=&quot;Slide 107 - &amp;quot;Католичество&amp;quot;&quot;/&gt;&lt;property id=&quot;20307&quot; value=&quot;668&quot;/&gt;&lt;/object&gt;&lt;object type=&quot;3&quot; unique_id=&quot;10752&quot;&gt;&lt;property id=&quot;20148&quot; value=&quot;5&quot;/&gt;&lt;property id=&quot;20300&quot; value=&quot;Slide 112 - &amp;quot;Католичество&amp;quot;&quot;/&gt;&lt;property id=&quot;20307&quot; value=&quot;669&quot;/&gt;&lt;/object&gt;&lt;object type=&quot;3&quot; unique_id=&quot;10753&quot;&gt;&lt;property id=&quot;20148&quot; value=&quot;5&quot;/&gt;&lt;property id=&quot;20300&quot; value=&quot;Slide 116 - &amp;quot;Католичество&amp;quot;&quot;/&gt;&lt;property id=&quot;20307&quot; value=&quot;670&quot;/&gt;&lt;/object&gt;&lt;object type=&quot;3&quot; unique_id=&quot;10754&quot;&gt;&lt;property id=&quot;20148&quot; value=&quot;5&quot;/&gt;&lt;property id=&quot;20300&quot; value=&quot;Slide 108 - &amp;quot;Католичество&amp;quot;&quot;/&gt;&lt;property id=&quot;20307&quot; value=&quot;612&quot;/&gt;&lt;/object&gt;&lt;object type=&quot;3&quot; unique_id=&quot;10755&quot;&gt;&lt;property id=&quot;20148&quot; value=&quot;5&quot;/&gt;&lt;property id=&quot;20300&quot; value=&quot;Slide 109 - &amp;quot;Католичество&amp;quot;&quot;/&gt;&lt;property id=&quot;20307&quot; value=&quot;613&quot;/&gt;&lt;/object&gt;&lt;object type=&quot;3&quot; unique_id=&quot;10756&quot;&gt;&lt;property id=&quot;20148&quot; value=&quot;5&quot;/&gt;&lt;property id=&quot;20300&quot; value=&quot;Slide 110 - &amp;quot;Католичество&amp;quot;&quot;/&gt;&lt;property id=&quot;20307&quot; value=&quot;614&quot;/&gt;&lt;/object&gt;&lt;object type=&quot;3&quot; unique_id=&quot;10757&quot;&gt;&lt;property id=&quot;20148&quot; value=&quot;5&quot;/&gt;&lt;property id=&quot;20300&quot; value=&quot;Slide 111 - &amp;quot;Католичество&amp;quot;&quot;/&gt;&lt;property id=&quot;20307&quot; value=&quot;616&quot;/&gt;&lt;/object&gt;&lt;object type=&quot;3&quot; unique_id=&quot;10759&quot;&gt;&lt;property id=&quot;20148&quot; value=&quot;5&quot;/&gt;&lt;property id=&quot;20300&quot; value=&quot;Slide 115 - &amp;quot;Католичество&amp;quot;&quot;/&gt;&lt;property id=&quot;20307&quot; value=&quot;611&quot;/&gt;&lt;/object&gt;&lt;object type=&quot;3&quot; unique_id=&quot;10760&quot;&gt;&lt;property id=&quot;20148&quot; value=&quot;5&quot;/&gt;&lt;property id=&quot;20300&quot; value=&quot;Slide 118 - &amp;quot;Католичество&amp;quot;&quot;/&gt;&lt;property id=&quot;20307&quot; value=&quot;619&quot;/&gt;&lt;/object&gt;&lt;object type=&quot;3&quot; unique_id=&quot;10761&quot;&gt;&lt;property id=&quot;20148&quot; value=&quot;5&quot;/&gt;&lt;property id=&quot;20300&quot; value=&quot;Slide 84 - &amp;quot;Православная церковь&amp;quot;&quot;/&gt;&lt;property id=&quot;20307&quot; value=&quot;628&quot;/&gt;&lt;/object&gt;&lt;object type=&quot;3&quot; unique_id=&quot;10772&quot;&gt;&lt;property id=&quot;20148&quot; value=&quot;5&quot;/&gt;&lt;property id=&quot;20300&quot; value=&quot;Slide 151 - &amp;quot;iJlasthvrion (хиластэйрон)&amp;quot;&quot;/&gt;&lt;property id=&quot;20307&quot; value=&quot;592&quot;/&gt;&lt;/object&gt;&lt;object type=&quot;3&quot; unique_id=&quot;10773&quot;&gt;&lt;property id=&quot;20148&quot; value=&quot;5&quot;/&gt;&lt;property id=&quot;20300&quot; value=&quot;Slide 152 - &amp;quot;iJlasthvrion (хиластэйрон)&amp;quot;&quot;/&gt;&lt;property id=&quot;20307&quot; value=&quot;594&quot;/&gt;&lt;/object&gt;&lt;object type=&quot;3&quot; unique_id=&quot;10774&quot;&gt;&lt;property id=&quot;20148&quot; value=&quot;5&quot;/&gt;&lt;property id=&quot;20300&quot; value=&quot;Slide 153 - &amp;quot;iJlasthvrion (хиластэйрон)&amp;quot;&quot;/&gt;&lt;property id=&quot;20307&quot; value=&quot;595&quot;/&gt;&lt;/object&gt;&lt;object type=&quot;3&quot; unique_id=&quot;10775&quot;&gt;&lt;property id=&quot;20148&quot; value=&quot;5&quot;/&gt;&lt;property id=&quot;20300&quot; value=&quot;Slide 154 - &amp;quot;iJlasthvrion (хиластэйрон)&amp;quot;&quot;/&gt;&lt;property id=&quot;20307&quot; value=&quot;596&quot;/&gt;&lt;/object&gt;&lt;object type=&quot;3&quot; unique_id=&quot;10776&quot;&gt;&lt;property id=&quot;20148&quot; value=&quot;5&quot;/&gt;&lt;property id=&quot;20300&quot; value=&quot;Slide 155 - &amp;quot;iJlasthvrion (хиластэйрон)&amp;quot;&quot;/&gt;&lt;property id=&quot;20307&quot; value=&quot;593&quot;/&gt;&lt;/object&gt;&lt;object type=&quot;3&quot; unique_id=&quot;10777&quot;&gt;&lt;property id=&quot;20148&quot; value=&quot;5&quot;/&gt;&lt;property id=&quot;20300&quot; value=&quot;Slide 156 - &amp;quot;katallaghv (каталлагэй)&amp;quot;&quot;/&gt;&lt;property id=&quot;20307&quot; value=&quot;597&quot;/&gt;&lt;/object&gt;&lt;object type=&quot;3&quot; unique_id=&quot;10778&quot;&gt;&lt;property id=&quot;20148&quot; value=&quot;5&quot;/&gt;&lt;property id=&quot;20300&quot; value=&quot;Slide 157 - &amp;quot;katallaghv (каталлагэй)&amp;quot;&quot;/&gt;&lt;property id=&quot;20307&quot; value=&quot;606&quot;/&gt;&lt;/object&gt;&lt;object type=&quot;3&quot; unique_id=&quot;10779&quot;&gt;&lt;property id=&quot;20148&quot; value=&quot;5&quot;/&gt;&lt;property id=&quot;20300&quot; value=&quot;Slide 158 - &amp;quot;katallaghv (каталлагэй)&amp;quot;&quot;/&gt;&lt;property id=&quot;20307&quot; value=&quot;598&quot;/&gt;&lt;/object&gt;&lt;object type=&quot;3&quot; unique_id=&quot;10780&quot;&gt;&lt;property id=&quot;20148&quot; value=&quot;5&quot;/&gt;&lt;property id=&quot;20300&quot; value=&quot;Slide 159 - &amp;quot;a[fesi&amp;quot; (афэсис)&amp;quot;&quot;/&gt;&lt;property id=&quot;20307&quot; value=&quot;599&quot;/&gt;&lt;/object&gt;&lt;object type=&quot;3&quot; unique_id=&quot;10781&quot;&gt;&lt;property id=&quot;20148&quot; value=&quot;5&quot;/&gt;&lt;property id=&quot;20300&quot; value=&quot;Slide 160 - &amp;quot;a[fesi&amp;quot; (афэсис)&amp;quot;&quot;/&gt;&lt;property id=&quot;20307&quot; value=&quot;600&quot;/&gt;&lt;/object&gt;&lt;object type=&quot;3&quot; unique_id=&quot;10782&quot;&gt;&lt;property id=&quot;20148&quot; value=&quot;5&quot;/&gt;&lt;property id=&quot;20300&quot; value=&quot;Slide 161 - &amp;quot;a[fesi&amp;quot; (афэсис)&amp;quot;&quot;/&gt;&lt;property id=&quot;20307&quot; value=&quot;601&quot;/&gt;&lt;/object&gt;&lt;object type=&quot;3&quot; unique_id=&quot;10783&quot;&gt;&lt;property id=&quot;20148&quot; value=&quot;5&quot;/&gt;&lt;property id=&quot;20300&quot; value=&quot;Slide 162 - &amp;quot;a[fesi&amp;quot; (афэсис)&amp;quot;&quot;/&gt;&lt;property id=&quot;20307&quot; value=&quot;602&quot;/&gt;&lt;/object&gt;&lt;object type=&quot;3&quot; unique_id=&quot;10784&quot;&gt;&lt;property id=&quot;20148&quot; value=&quot;5&quot;/&gt;&lt;property id=&quot;20300&quot; value=&quot;Slide 163 - &amp;quot; qd'x; (цадак) &amp;quot;&quot;/&gt;&lt;property id=&quot;20307&quot; value=&quot;588&quot;/&gt;&lt;/object&gt;&lt;object type=&quot;3&quot; unique_id=&quot;10785&quot;&gt;&lt;property id=&quot;20148&quot; value=&quot;5&quot;/&gt;&lt;property id=&quot;20300&quot; value=&quot;Slide 164 - &amp;quot; qd'x; (цадак) &amp;quot;&quot;/&gt;&lt;property id=&quot;20307&quot; value=&quot;439&quot;/&gt;&lt;/object&gt;&lt;object type=&quot;3&quot; unique_id=&quot;10786&quot;&gt;&lt;property id=&quot;20148&quot; value=&quot;5&quot;/&gt;&lt;property id=&quot;20300&quot; value=&quot;Slide 165 - &amp;quot; qd'x; (цадак) &amp;quot;&quot;/&gt;&lt;property id=&quot;20307&quot; value=&quot;666&quot;/&gt;&lt;/object&gt;&lt;object type=&quot;3&quot; unique_id=&quot;10787&quot;&gt;&lt;property id=&quot;20148&quot; value=&quot;5&quot;/&gt;&lt;property id=&quot;20300&quot; value=&quot;Slide 166 - &amp;quot; qd'x; (цадак) &amp;quot;&quot;/&gt;&lt;property id=&quot;20307&quot; value=&quot;443&quot;/&gt;&lt;/object&gt;&lt;object type=&quot;3&quot; unique_id=&quot;10788&quot;&gt;&lt;property id=&quot;20148&quot; value=&quot;5&quot;/&gt;&lt;property id=&quot;20300&quot; value=&quot;Slide 167 - &amp;quot; qd'x; (цадак) &amp;quot;&quot;/&gt;&lt;property id=&quot;20307&quot; value=&quot;444&quot;/&gt;&lt;/object&gt;&lt;object type=&quot;3&quot; unique_id=&quot;10789&quot;&gt;&lt;property id=&quot;20148&quot; value=&quot;5&quot;/&gt;&lt;property id=&quot;20300&quot; value=&quot;Slide 168 - &amp;quot; dikaiosuvnh (дикайосуней) &amp;quot;&quot;/&gt;&lt;property id=&quot;20307&quot; value=&quot;445&quot;/&gt;&lt;/object&gt;&lt;object type=&quot;3&quot; unique_id=&quot;10790&quot;&gt;&lt;property id=&quot;20148&quot; value=&quot;5&quot;/&gt;&lt;property id=&quot;20300&quot; value=&quot;Slide 169 - &amp;quot; dikaiosuvnh (дикайосуней) &amp;quot;&quot;/&gt;&lt;property id=&quot;20307&quot; value=&quot;449&quot;/&gt;&lt;/object&gt;&lt;object type=&quot;3&quot; unique_id=&quot;10791&quot;&gt;&lt;property id=&quot;20148&quot; value=&quot;5&quot;/&gt;&lt;property id=&quot;20300&quot; value=&quot;Slide 170 - &amp;quot; dikaiosuvnh (дикайосуней) &amp;quot;&quot;/&gt;&lt;property id=&quot;20307&quot; value=&quot;451&quot;/&gt;&lt;/object&gt;&lt;object type=&quot;3&quot; unique_id=&quot;10792&quot;&gt;&lt;property id=&quot;20148&quot; value=&quot;5&quot;/&gt;&lt;property id=&quot;20300&quot; value=&quot;Slide 171 - &amp;quot; dikaiosuvnh (дикайосуней) &amp;quot;&quot;/&gt;&lt;property id=&quot;20307&quot; value=&quot;452&quot;/&gt;&lt;/object&gt;&lt;object type=&quot;3&quot; unique_id=&quot;10793&quot;&gt;&lt;property id=&quot;20148&quot; value=&quot;5&quot;/&gt;&lt;property id=&quot;20300&quot; value=&quot;Slide 172 - &amp;quot; dikaiosuvnh (дикайосуней) &amp;quot;&quot;/&gt;&lt;property id=&quot;20307&quot; value=&quot;453&quot;/&gt;&lt;/object&gt;&lt;object type=&quot;3&quot; unique_id=&quot;10794&quot;&gt;&lt;property id=&quot;20148&quot; value=&quot;5&quot;/&gt;&lt;property id=&quot;20300&quot; value=&quot;Slide 174 - &amp;quot; dikaiosuvnh (дикайосуней) &amp;quot;&quot;/&gt;&lt;property id=&quot;20307&quot; value=&quot;454&quot;/&gt;&lt;/object&gt;&lt;object type=&quot;3&quot; unique_id=&quot;10795&quot;&gt;&lt;property id=&quot;20148&quot; value=&quot;5&quot;/&gt;&lt;property id=&quot;20300&quot; value=&quot;Slide 176 - &amp;quot;Учение Кураева&amp;quot;&quot;/&gt;&lt;property id=&quot;20307&quot; value=&quot;662&quot;/&gt;&lt;/object&gt;&lt;object type=&quot;3&quot; unique_id=&quot;10796&quot;&gt;&lt;property id=&quot;20148&quot; value=&quot;5&quot;/&gt;&lt;property id=&quot;20300&quot; value=&quot;Slide 177 - &amp;quot;К Галатам 2:16&amp;quot;&quot;/&gt;&lt;property id=&quot;20307&quot; value=&quot;648&quot;/&gt;&lt;/object&gt;&lt;object type=&quot;3&quot; unique_id=&quot;10797&quot;&gt;&lt;property id=&quot;20148&quot; value=&quot;5&quot;/&gt;&lt;property id=&quot;20300&quot; value=&quot;Slide 178 - &amp;quot;К Галатам 5:4&amp;quot;&quot;/&gt;&lt;property id=&quot;20307&quot; value=&quot;649&quot;/&gt;&lt;/object&gt;&lt;object type=&quot;3&quot; unique_id=&quot;10798&quot;&gt;&lt;property id=&quot;20148&quot; value=&quot;5&quot;/&gt;&lt;property id=&quot;20300&quot; value=&quot;Slide 179 - &amp;quot;К Галатам 3:3&amp;quot;&quot;/&gt;&lt;property id=&quot;20307&quot; value=&quot;656&quot;/&gt;&lt;/object&gt;&lt;object type=&quot;3&quot; unique_id=&quot;10799&quot;&gt;&lt;property id=&quot;20148&quot; value=&quot;5&quot;/&gt;&lt;property id=&quot;20300&quot; value=&quot;Slide 180 - &amp;quot;К Римлянам 1:17&amp;quot;&quot;/&gt;&lt;property id=&quot;20307&quot; value=&quot;650&quot;/&gt;&lt;/object&gt;&lt;object type=&quot;3&quot; unique_id=&quot;10800&quot;&gt;&lt;property id=&quot;20148&quot; value=&quot;5&quot;/&gt;&lt;property id=&quot;20300&quot; value=&quot;Slide 181 - &amp;quot;К Римлянам 11:19-20&amp;quot;&quot;/&gt;&lt;property id=&quot;20307&quot; value=&quot;651&quot;/&gt;&lt;/object&gt;&lt;object type=&quot;3&quot; unique_id=&quot;10811&quot;&gt;&lt;property id=&quot;20148&quot; value=&quot;5&quot;/&gt;&lt;property id=&quot;20300&quot; value=&quot;Slide 182 - &amp;quot;Оправдание&amp;quot;&quot;/&gt;&lt;property id=&quot;20307&quot; value=&quot;586&quot;/&gt;&lt;/object&gt;&lt;object type=&quot;3&quot; unique_id=&quot;10812&quot;&gt;&lt;property id=&quot;20148&quot; value=&quot;5&quot;/&gt;&lt;property id=&quot;20300&quot; value=&quot;Slide 183 - &amp;quot;Описательные термины&amp;quot;&quot;/&gt;&lt;property id=&quot;20307&quot; value=&quot;604&quot;/&gt;&lt;/object&gt;&lt;object type=&quot;3&quot; unique_id=&quot;11245&quot;&gt;&lt;property id=&quot;20148&quot; value=&quot;5&quot;/&gt;&lt;property id=&quot;20300&quot; value=&quot;Slide 146 - &amp;quot;Протестантство&amp;quot;&quot;/&gt;&lt;property id=&quot;20307&quot; value=&quot;673&quot;/&gt;&lt;/object&gt;&lt;object type=&quot;3&quot; unique_id=&quot;14449&quot;&gt;&lt;property id=&quot;20148&quot; value=&quot;5&quot;/&gt;&lt;property id=&quot;20300&quot; value=&quot;Slide 5 - &amp;quot;Оправдание&amp;quot;&quot;/&gt;&lt;property id=&quot;20307&quot; value=&quot;682&quot;/&gt;&lt;/object&gt;&lt;object type=&quot;3&quot; unique_id=&quot;14450&quot;&gt;&lt;property id=&quot;20148&quot; value=&quot;5&quot;/&gt;&lt;property id=&quot;20300&quot; value=&quot;Slide 6 - &amp;quot;Оправдание&amp;quot;&quot;/&gt;&lt;property id=&quot;20307&quot; value=&quot;683&quot;/&gt;&lt;/object&gt;&lt;object type=&quot;3&quot; unique_id=&quot;14451&quot;&gt;&lt;property id=&quot;20148&quot; value=&quot;5&quot;/&gt;&lt;property id=&quot;20300&quot; value=&quot;Slide 7 - &amp;quot;Оправдание&amp;quot;&quot;/&gt;&lt;property id=&quot;20307&quot; value=&quot;684&quot;/&gt;&lt;/object&gt;&lt;object type=&quot;3&quot; unique_id=&quot;14452&quot;&gt;&lt;property id=&quot;20148&quot; value=&quot;5&quot;/&gt;&lt;property id=&quot;20300&quot; value=&quot;Slide 8 - &amp;quot;Оправдание&amp;quot;&quot;/&gt;&lt;property id=&quot;20307&quot; value=&quot;685&quot;/&gt;&lt;/object&gt;&lt;object type=&quot;3&quot; unique_id=&quot;14453&quot;&gt;&lt;property id=&quot;20148&quot; value=&quot;5&quot;/&gt;&lt;property id=&quot;20300&quot; value=&quot;Slide 9 - &amp;quot;Оправдание&amp;quot;&quot;/&gt;&lt;property id=&quot;20307&quot; value=&quot;686&quot;/&gt;&lt;/object&gt;&lt;object type=&quot;3&quot; unique_id=&quot;14454&quot;&gt;&lt;property id=&quot;20148&quot; value=&quot;5&quot;/&gt;&lt;property id=&quot;20300&quot; value=&quot;Slide 10 - &amp;quot;Оправдание&amp;quot;&quot;/&gt;&lt;property id=&quot;20307&quot; value=&quot;687&quot;/&gt;&lt;/object&gt;&lt;object type=&quot;3&quot; unique_id=&quot;14455&quot;&gt;&lt;property id=&quot;20148&quot; value=&quot;5&quot;/&gt;&lt;property id=&quot;20300&quot; value=&quot;Slide 11 - &amp;quot;Оправдание&amp;quot;&quot;/&gt;&lt;property id=&quot;20307&quot; value=&quot;692&quot;/&gt;&lt;/object&gt;&lt;object type=&quot;3&quot; unique_id=&quot;14456&quot;&gt;&lt;property id=&quot;20148&quot; value=&quot;5&quot;/&gt;&lt;property id=&quot;20300&quot; value=&quot;Slide 12 - &amp;quot;Оправдание&amp;quot;&quot;/&gt;&lt;property id=&quot;20307&quot; value=&quot;693&quot;/&gt;&lt;/object&gt;&lt;object type=&quot;3&quot; unique_id=&quot;14457&quot;&gt;&lt;property id=&quot;20148&quot; value=&quot;5&quot;/&gt;&lt;property id=&quot;20300&quot; value=&quot;Slide 13 - &amp;quot;Оправдание&amp;quot;&quot;/&gt;&lt;property id=&quot;20307&quot; value=&quot;695&quot;/&gt;&lt;/object&gt;&lt;object type=&quot;3&quot; unique_id=&quot;14459&quot;&gt;&lt;property id=&quot;20148&quot; value=&quot;5&quot;/&gt;&lt;property id=&quot;20300&quot; value=&quot;Slide 17 - &amp;quot;Оправдание&amp;quot;&quot;/&gt;&lt;property id=&quot;20307&quot; value=&quot;696&quot;/&gt;&lt;/object&gt;&lt;object type=&quot;3&quot; unique_id=&quot;14460&quot;&gt;&lt;property id=&quot;20148&quot; value=&quot;5&quot;/&gt;&lt;property id=&quot;20300&quot; value=&quot;Slide 14 - &amp;quot;Оправдание&amp;quot;&quot;/&gt;&lt;property id=&quot;20307&quot; value=&quot;689&quot;/&gt;&lt;/object&gt;&lt;object type=&quot;3&quot; unique_id=&quot;14461&quot;&gt;&lt;property id=&quot;20148&quot; value=&quot;5&quot;/&gt;&lt;property id=&quot;20300&quot; value=&quot;Slide 15 - &amp;quot;Оправдание&amp;quot;&quot;/&gt;&lt;property id=&quot;20307&quot; value=&quot;688&quot;/&gt;&lt;/object&gt;&lt;object type=&quot;3&quot; unique_id=&quot;14462&quot;&gt;&lt;property id=&quot;20148&quot; value=&quot;5&quot;/&gt;&lt;property id=&quot;20300&quot; value=&quot;Slide 18 - &amp;quot;Оправдание&amp;quot;&quot;/&gt;&lt;property id=&quot;20307&quot; value=&quot;697&quot;/&gt;&lt;/object&gt;&lt;object type=&quot;3&quot; unique_id=&quot;14463&quot;&gt;&lt;property id=&quot;20148&quot; value=&quot;5&quot;/&gt;&lt;property id=&quot;20300&quot; value=&quot;Slide 49 - &amp;quot;Оправдание&amp;quot;&quot;/&gt;&lt;property id=&quot;20307&quot; value=&quot;681&quot;/&gt;&lt;/object&gt;&lt;object type=&quot;3&quot; unique_id=&quot;14969&quot;&gt;&lt;property id=&quot;20148&quot; value=&quot;5&quot;/&gt;&lt;property id=&quot;20300&quot; value=&quot;Slide 19 - &amp;quot;Оправдание&amp;quot;&quot;/&gt;&lt;property id=&quot;20307&quot; value=&quot;698&quot;/&gt;&lt;/object&gt;&lt;object type=&quot;3&quot; unique_id=&quot;14970&quot;&gt;&lt;property id=&quot;20148&quot; value=&quot;5&quot;/&gt;&lt;property id=&quot;20300&quot; value=&quot;Slide 20 - &amp;quot;Оправдание&amp;quot;&quot;/&gt;&lt;property id=&quot;20307&quot; value=&quot;699&quot;/&gt;&lt;/object&gt;&lt;object type=&quot;3&quot; unique_id=&quot;16001&quot;&gt;&lt;property id=&quot;20148&quot; value=&quot;5&quot;/&gt;&lt;property id=&quot;20300&quot; value=&quot;Slide 21 - &amp;quot;Оправдание&amp;quot;&quot;/&gt;&lt;property id=&quot;20307&quot; value=&quot;700&quot;/&gt;&lt;/object&gt;&lt;object type=&quot;3&quot; unique_id=&quot;16002&quot;&gt;&lt;property id=&quot;20148&quot; value=&quot;5&quot;/&gt;&lt;property id=&quot;20300&quot; value=&quot;Slide 22 - &amp;quot;Оправдание&amp;quot;&quot;/&gt;&lt;property id=&quot;20307&quot; value=&quot;702&quot;/&gt;&lt;/object&gt;&lt;object type=&quot;3&quot; unique_id=&quot;16003&quot;&gt;&lt;property id=&quot;20148&quot; value=&quot;5&quot;/&gt;&lt;property id=&quot;20300&quot; value=&quot;Slide 23 - &amp;quot;Оправдание&amp;quot;&quot;/&gt;&lt;property id=&quot;20307&quot; value=&quot;704&quot;/&gt;&lt;/object&gt;&lt;object type=&quot;3&quot; unique_id=&quot;16004&quot;&gt;&lt;property id=&quot;20148&quot; value=&quot;5&quot;/&gt;&lt;property id=&quot;20300&quot; value=&quot;Slide 24 - &amp;quot;Оправдание&amp;quot;&quot;/&gt;&lt;property id=&quot;20307&quot; value=&quot;705&quot;/&gt;&lt;/object&gt;&lt;object type=&quot;3&quot; unique_id=&quot;16005&quot;&gt;&lt;property id=&quot;20148&quot; value=&quot;5&quot;/&gt;&lt;property id=&quot;20300&quot; value=&quot;Slide 25 - &amp;quot;Оправдание&amp;quot;&quot;/&gt;&lt;property id=&quot;20307&quot; value=&quot;706&quot;/&gt;&lt;/object&gt;&lt;object type=&quot;3&quot; unique_id=&quot;16006&quot;&gt;&lt;property id=&quot;20148&quot; value=&quot;5&quot;/&gt;&lt;property id=&quot;20300&quot; value=&quot;Slide 26 - &amp;quot;Оправдание&amp;quot;&quot;/&gt;&lt;property id=&quot;20307&quot; value=&quot;703&quot;/&gt;&lt;/object&gt;&lt;object type=&quot;3&quot; unique_id=&quot;16338&quot;&gt;&lt;property id=&quot;20148&quot; value=&quot;5&quot;/&gt;&lt;property id=&quot;20300&quot; value=&quot;Slide 27 - &amp;quot;Оправдание&amp;quot;&quot;/&gt;&lt;property id=&quot;20307&quot; value=&quot;708&quot;/&gt;&lt;/object&gt;&lt;object type=&quot;3&quot; unique_id=&quot;16672&quot;&gt;&lt;property id=&quot;20148&quot; value=&quot;5&quot;/&gt;&lt;property id=&quot;20300&quot; value=&quot;Slide 28 - &amp;quot;Оправдание&amp;quot;&quot;/&gt;&lt;property id=&quot;20307&quot; value=&quot;709&quot;/&gt;&lt;/object&gt;&lt;object type=&quot;3&quot; unique_id=&quot;16673&quot;&gt;&lt;property id=&quot;20148&quot; value=&quot;5&quot;/&gt;&lt;property id=&quot;20300&quot; value=&quot;Slide 29 - &amp;quot;Оправдание&amp;quot;&quot;/&gt;&lt;property id=&quot;20307&quot; value=&quot;710&quot;/&gt;&lt;/object&gt;&lt;object type=&quot;3&quot; unique_id=&quot;16674&quot;&gt;&lt;property id=&quot;20148&quot; value=&quot;5&quot;/&gt;&lt;property id=&quot;20300&quot; value=&quot;Slide 30 - &amp;quot;Оправдание&amp;quot;&quot;/&gt;&lt;property id=&quot;20307&quot; value=&quot;711&quot;/&gt;&lt;/object&gt;&lt;object type=&quot;3&quot; unique_id=&quot;17587&quot;&gt;&lt;property id=&quot;20148&quot; value=&quot;5&quot;/&gt;&lt;property id=&quot;20300&quot; value=&quot;Slide 31 - &amp;quot;Оправдание&amp;quot;&quot;/&gt;&lt;property id=&quot;20307&quot; value=&quot;712&quot;/&gt;&lt;/object&gt;&lt;object type=&quot;3&quot; unique_id=&quot;17588&quot;&gt;&lt;property id=&quot;20148&quot; value=&quot;5&quot;/&gt;&lt;property id=&quot;20300&quot; value=&quot;Slide 32 - &amp;quot;Оправдание&amp;quot;&quot;/&gt;&lt;property id=&quot;20307&quot; value=&quot;713&quot;/&gt;&lt;/object&gt;&lt;object type=&quot;3&quot; unique_id=&quot;17589&quot;&gt;&lt;property id=&quot;20148&quot; value=&quot;5&quot;/&gt;&lt;property id=&quot;20300&quot; value=&quot;Slide 33 - &amp;quot;Оправдание&amp;quot;&quot;/&gt;&lt;property id=&quot;20307&quot; value=&quot;714&quot;/&gt;&lt;/object&gt;&lt;object type=&quot;3&quot; unique_id=&quot;17590&quot;&gt;&lt;property id=&quot;20148&quot; value=&quot;5&quot;/&gt;&lt;property id=&quot;20300&quot; value=&quot;Slide 36 - &amp;quot;Оправдание&amp;quot;&quot;/&gt;&lt;property id=&quot;20307&quot; value=&quot;715&quot;/&gt;&lt;/object&gt;&lt;object type=&quot;3&quot; unique_id=&quot;17591&quot;&gt;&lt;property id=&quot;20148&quot; value=&quot;5&quot;/&gt;&lt;property id=&quot;20300&quot; value=&quot;Slide 37 - &amp;quot;Оправдание&amp;quot;&quot;/&gt;&lt;property id=&quot;20307&quot; value=&quot;716&quot;/&gt;&lt;/object&gt;&lt;object type=&quot;3&quot; unique_id=&quot;18306&quot;&gt;&lt;property id=&quot;20148&quot; value=&quot;5&quot;/&gt;&lt;property id=&quot;20300&quot; value=&quot;Slide 38 - &amp;quot;Оправдание&amp;quot;&quot;/&gt;&lt;property id=&quot;20307&quot; value=&quot;717&quot;/&gt;&lt;/object&gt;&lt;object type=&quot;3&quot; unique_id=&quot;18307&quot;&gt;&lt;property id=&quot;20148&quot; value=&quot;5&quot;/&gt;&lt;property id=&quot;20300&quot; value=&quot;Slide 39 - &amp;quot;Оправдание&amp;quot;&quot;/&gt;&lt;property id=&quot;20307&quot; value=&quot;718&quot;/&gt;&lt;/object&gt;&lt;object type=&quot;3&quot; unique_id=&quot;18309&quot;&gt;&lt;property id=&quot;20148&quot; value=&quot;5&quot;/&gt;&lt;property id=&quot;20300&quot; value=&quot;Slide 40 - &amp;quot;Оправдание&amp;quot;&quot;/&gt;&lt;property id=&quot;20307&quot; value=&quot;720&quot;/&gt;&lt;/object&gt;&lt;object type=&quot;3&quot; unique_id=&quot;20155&quot;&gt;&lt;property id=&quot;20148&quot; value=&quot;5&quot;/&gt;&lt;property id=&quot;20300&quot; value=&quot;Slide 35 - &amp;quot;Оправдание&amp;quot;&quot;/&gt;&lt;property id=&quot;20307&quot; value=&quot;727&quot;/&gt;&lt;/object&gt;&lt;object type=&quot;3&quot; unique_id=&quot;20156&quot;&gt;&lt;property id=&quot;20148&quot; value=&quot;5&quot;/&gt;&lt;property id=&quot;20300&quot; value=&quot;Slide 41 - &amp;quot;Оправдание&amp;quot;&quot;/&gt;&lt;property id=&quot;20307&quot; value=&quot;721&quot;/&gt;&lt;/object&gt;&lt;object type=&quot;3&quot; unique_id=&quot;20157&quot;&gt;&lt;property id=&quot;20148&quot; value=&quot;5&quot;/&gt;&lt;property id=&quot;20300&quot; value=&quot;Slide 42 - &amp;quot;Оправдание&amp;quot;&quot;/&gt;&lt;property id=&quot;20307&quot; value=&quot;722&quot;/&gt;&lt;/object&gt;&lt;object type=&quot;3&quot; unique_id=&quot;20158&quot;&gt;&lt;property id=&quot;20148&quot; value=&quot;5&quot;/&gt;&lt;property id=&quot;20300&quot; value=&quot;Slide 43 - &amp;quot;Оправдание&amp;quot;&quot;/&gt;&lt;property id=&quot;20307&quot; value=&quot;725&quot;/&gt;&lt;/object&gt;&lt;object type=&quot;3&quot; unique_id=&quot;20159&quot;&gt;&lt;property id=&quot;20148&quot; value=&quot;5&quot;/&gt;&lt;property id=&quot;20300&quot; value=&quot;Slide 44 - &amp;quot;Оправдание&amp;quot;&quot;/&gt;&lt;property id=&quot;20307&quot; value=&quot;726&quot;/&gt;&lt;/object&gt;&lt;object type=&quot;3&quot; unique_id=&quot;20160&quot;&gt;&lt;property id=&quot;20148&quot; value=&quot;5&quot;/&gt;&lt;property id=&quot;20300&quot; value=&quot;Slide 46 - &amp;quot;Оправдание&amp;quot;&quot;/&gt;&lt;property id=&quot;20307&quot; value=&quot;728&quot;/&gt;&lt;/object&gt;&lt;object type=&quot;3&quot; unique_id=&quot;20161&quot;&gt;&lt;property id=&quot;20148&quot; value=&quot;5&quot;/&gt;&lt;property id=&quot;20300&quot; value=&quot;Slide 45 - &amp;quot;Оправдание&amp;quot;&quot;/&gt;&lt;property id=&quot;20307&quot; value=&quot;729&quot;/&gt;&lt;/object&gt;&lt;object type=&quot;3&quot; unique_id=&quot;20162&quot;&gt;&lt;property id=&quot;20148&quot; value=&quot;5&quot;/&gt;&lt;property id=&quot;20300&quot; value=&quot;Slide 47 - &amp;quot;Оправдание&amp;quot;&quot;/&gt;&lt;property id=&quot;20307&quot; value=&quot;730&quot;/&gt;&lt;/object&gt;&lt;object type=&quot;3&quot; unique_id=&quot;23045&quot;&gt;&lt;property id=&quot;20148&quot; value=&quot;5&quot;/&gt;&lt;property id=&quot;20300&quot; value=&quot;Slide 48 - &amp;quot;Оправдание&amp;quot;&quot;/&gt;&lt;property id=&quot;20307&quot; value=&quot;731&quot;/&gt;&lt;/object&gt;&lt;object type=&quot;3&quot; unique_id=&quot;23046&quot;&gt;&lt;property id=&quot;20148&quot; value=&quot;5&quot;/&gt;&lt;property id=&quot;20300&quot; value=&quot;Slide 56 - &amp;quot;Ранняя Церковь&amp;quot;&quot;/&gt;&lt;property id=&quot;20307&quot; value=&quot;732&quot;/&gt;&lt;/object&gt;&lt;object type=&quot;3&quot; unique_id=&quot;23047&quot;&gt;&lt;property id=&quot;20148&quot; value=&quot;5&quot;/&gt;&lt;property id=&quot;20300&quot; value=&quot;Slide 59 - &amp;quot;Ранняя Церковь&amp;quot;&quot;/&gt;&lt;property id=&quot;20307&quot; value=&quot;733&quot;/&gt;&lt;/object&gt;&lt;object type=&quot;3&quot; unique_id=&quot;23048&quot;&gt;&lt;property id=&quot;20148&quot; value=&quot;5&quot;/&gt;&lt;property id=&quot;20300&quot; value=&quot;Slide 73 - &amp;quot;Ранняя Церковь&amp;quot;&quot;/&gt;&lt;property id=&quot;20307&quot; value=&quot;734&quot;/&gt;&lt;/object&gt;&lt;object type=&quot;3&quot; unique_id=&quot;23060&quot;&gt;&lt;property id=&quot;20148&quot; value=&quot;5&quot;/&gt;&lt;property id=&quot;20300&quot; value=&quot;Slide 97 - &amp;quot;Католичество&amp;quot;&quot;/&gt;&lt;property id=&quot;20307&quot; value=&quot;740&quot;/&gt;&lt;/object&gt;&lt;object type=&quot;3&quot; unique_id=&quot;23796&quot;&gt;&lt;property id=&quot;20148&quot; value=&quot;5&quot;/&gt;&lt;property id=&quot;20300&quot; value=&quot;Slide 55 - &amp;quot;Оправдание&amp;quot;&quot;/&gt;&lt;property id=&quot;20307&quot; value=&quot;747&quot;/&gt;&lt;/object&gt;&lt;object type=&quot;3&quot; unique_id=&quot;26461&quot;&gt;&lt;property id=&quot;20148&quot; value=&quot;5&quot;/&gt;&lt;property id=&quot;20300&quot; value=&quot;Slide 83 - &amp;quot;Православная церковь&amp;quot;&quot;/&gt;&lt;property id=&quot;20307&quot; value=&quot;749&quot;/&gt;&lt;/object&gt;&lt;object type=&quot;3&quot; unique_id=&quot;26462&quot;&gt;&lt;property id=&quot;20148&quot; value=&quot;5&quot;/&gt;&lt;property id=&quot;20300&quot; value=&quot;Slide 81 - &amp;quot;Православная церковь&amp;quot;&quot;/&gt;&lt;property id=&quot;20307&quot; value=&quot;754&quot;/&gt;&lt;/object&gt;&lt;object type=&quot;3&quot; unique_id=&quot;26463&quot;&gt;&lt;property id=&quot;20148&quot; value=&quot;5&quot;/&gt;&lt;property id=&quot;20300&quot; value=&quot;Slide 85 - &amp;quot;Православная церковь&amp;quot;&quot;/&gt;&lt;property id=&quot;20307&quot; value=&quot;750&quot;/&gt;&lt;/object&gt;&lt;object type=&quot;3&quot; unique_id=&quot;26464&quot;&gt;&lt;property id=&quot;20148&quot; value=&quot;5&quot;/&gt;&lt;property id=&quot;20300&quot; value=&quot;Slide 86 - &amp;quot;Православная церковь&amp;quot;&quot;/&gt;&lt;property id=&quot;20307&quot; value=&quot;751&quot;/&gt;&lt;/object&gt;&lt;object type=&quot;3&quot; unique_id=&quot;26465&quot;&gt;&lt;property id=&quot;20148&quot; value=&quot;5&quot;/&gt;&lt;property id=&quot;20300&quot; value=&quot;Slide 87 - &amp;quot;Православная церковь&amp;quot;&quot;/&gt;&lt;property id=&quot;20307&quot; value=&quot;752&quot;/&gt;&lt;/object&gt;&lt;object type=&quot;3&quot; unique_id=&quot;26466&quot;&gt;&lt;property id=&quot;20148&quot; value=&quot;5&quot;/&gt;&lt;property id=&quot;20300&quot; value=&quot;Slide 88 - &amp;quot;Православная церковь&amp;quot;&quot;/&gt;&lt;property id=&quot;20307&quot; value=&quot;753&quot;/&gt;&lt;/object&gt;&lt;object type=&quot;3&quot; unique_id=&quot;26467&quot;&gt;&lt;property id=&quot;20148&quot; value=&quot;5&quot;/&gt;&lt;property id=&quot;20300&quot; value=&quot;Slide 89 - &amp;quot;Православная церковь&amp;quot;&quot;/&gt;&lt;property id=&quot;20307&quot; value=&quot;755&quot;/&gt;&lt;/object&gt;&lt;object type=&quot;3&quot; unique_id=&quot;26468&quot;&gt;&lt;property id=&quot;20148&quot; value=&quot;5&quot;/&gt;&lt;property id=&quot;20300&quot; value=&quot;Slide 90 - &amp;quot;Православная церковь&amp;quot;&quot;/&gt;&lt;property id=&quot;20307&quot; value=&quot;756&quot;/&gt;&lt;/object&gt;&lt;object type=&quot;3&quot; unique_id=&quot;26469&quot;&gt;&lt;property id=&quot;20148&quot; value=&quot;5&quot;/&gt;&lt;property id=&quot;20300&quot; value=&quot;Slide 91 - &amp;quot;Православная церковь&amp;quot;&quot;/&gt;&lt;property id=&quot;20307&quot; value=&quot;757&quot;/&gt;&lt;/object&gt;&lt;object type=&quot;3&quot; unique_id=&quot;26470&quot;&gt;&lt;property id=&quot;20148&quot; value=&quot;5&quot;/&gt;&lt;property id=&quot;20300&quot; value=&quot;Slide 92 - &amp;quot;Православная церковь&amp;quot;&quot;/&gt;&lt;property id=&quot;20307&quot; value=&quot;758&quot;/&gt;&lt;/object&gt;&lt;object type=&quot;3&quot; unique_id=&quot;26471&quot;&gt;&lt;property id=&quot;20148&quot; value=&quot;5&quot;/&gt;&lt;property id=&quot;20300&quot; value=&quot;Slide 93 - &amp;quot;Православная церковь&amp;quot;&quot;/&gt;&lt;property id=&quot;20307&quot; value=&quot;759&quot;/&gt;&lt;/object&gt;&lt;object type=&quot;3&quot; unique_id=&quot;26472&quot;&gt;&lt;property id=&quot;20148&quot; value=&quot;5&quot;/&gt;&lt;property id=&quot;20300&quot; value=&quot;Slide 94 - &amp;quot;Православная церковь&amp;quot;&quot;/&gt;&lt;property id=&quot;20307&quot; value=&quot;761&quot;/&gt;&lt;/object&gt;&lt;object type=&quot;3&quot; unique_id=&quot;26473&quot;&gt;&lt;property id=&quot;20148&quot; value=&quot;5&quot;/&gt;&lt;property id=&quot;20300&quot; value=&quot;Slide 95 - &amp;quot;Православная церковь&amp;quot;&quot;/&gt;&lt;property id=&quot;20307&quot; value=&quot;760&quot;/&gt;&lt;/object&gt;&lt;object type=&quot;3&quot; unique_id=&quot;26474&quot;&gt;&lt;property id=&quot;20148&quot; value=&quot;5&quot;/&gt;&lt;property id=&quot;20300&quot; value=&quot;Slide 96 - &amp;quot;Православная церковь&amp;quot;&quot;/&gt;&lt;property id=&quot;20307&quot; value=&quot;762&quot;/&gt;&lt;/object&gt;&lt;object type=&quot;3&quot; unique_id=&quot;27710&quot;&gt;&lt;property id=&quot;20148&quot; value=&quot;5&quot;/&gt;&lt;property id=&quot;20300&quot; value=&quot;Slide 98 - &amp;quot;Католичество&amp;quot;&quot;/&gt;&lt;property id=&quot;20307&quot; value=&quot;764&quot;/&gt;&lt;/object&gt;&lt;object type=&quot;3&quot; unique_id=&quot;27711&quot;&gt;&lt;property id=&quot;20148&quot; value=&quot;5&quot;/&gt;&lt;property id=&quot;20300&quot; value=&quot;Slide 105 - &amp;quot;Католичество&amp;quot;&quot;/&gt;&lt;property id=&quot;20307&quot; value=&quot;765&quot;/&gt;&lt;/object&gt;&lt;object type=&quot;3&quot; unique_id=&quot;27712&quot;&gt;&lt;property id=&quot;20148&quot; value=&quot;5&quot;/&gt;&lt;property id=&quot;20300&quot; value=&quot;Slide 106 - &amp;quot;Католичество&amp;quot;&quot;/&gt;&lt;property id=&quot;20307&quot; value=&quot;766&quot;/&gt;&lt;/object&gt;&lt;object type=&quot;3&quot; unique_id=&quot;27713&quot;&gt;&lt;property id=&quot;20148&quot; value=&quot;5&quot;/&gt;&lt;property id=&quot;20300&quot; value=&quot;Slide 113 - &amp;quot;Католичество&amp;quot;&quot;/&gt;&lt;property id=&quot;20307&quot; value=&quot;767&quot;/&gt;&lt;/object&gt;&lt;object type=&quot;3&quot; unique_id=&quot;27714&quot;&gt;&lt;property id=&quot;20148&quot; value=&quot;5&quot;/&gt;&lt;property id=&quot;20300&quot; value=&quot;Slide 117 - &amp;quot;Католичество&amp;quot;&quot;/&gt;&lt;property id=&quot;20307&quot; value=&quot;768&quot;/&gt;&lt;/object&gt;&lt;object type=&quot;3&quot; unique_id=&quot;27715&quot;&gt;&lt;property id=&quot;20148&quot; value=&quot;5&quot;/&gt;&lt;property id=&quot;20300&quot; value=&quot;Slide 119 - &amp;quot;Католичество&amp;quot;&quot;/&gt;&lt;property id=&quot;20307&quot; value=&quot;769&quot;/&gt;&lt;/object&gt;&lt;object type=&quot;3&quot; unique_id=&quot;29455&quot;&gt;&lt;property id=&quot;20148&quot; value=&quot;5&quot;/&gt;&lt;property id=&quot;20300&quot; value=&quot;Slide 122 - &amp;quot;Протестантство&amp;quot;&quot;/&gt;&lt;property id=&quot;20307&quot; value=&quot;770&quot;/&gt;&lt;/object&gt;&lt;object type=&quot;3&quot; unique_id=&quot;29456&quot;&gt;&lt;property id=&quot;20148&quot; value=&quot;5&quot;/&gt;&lt;property id=&quot;20300&quot; value=&quot;Slide 124 - &amp;quot;Протестантство&amp;quot;&quot;/&gt;&lt;property id=&quot;20307&quot; value=&quot;771&quot;/&gt;&lt;/object&gt;&lt;object type=&quot;3&quot; unique_id=&quot;29457&quot;&gt;&lt;property id=&quot;20148&quot; value=&quot;5&quot;/&gt;&lt;property id=&quot;20300&quot; value=&quot;Slide 126 - &amp;quot;Протестантство&amp;quot;&quot;/&gt;&lt;property id=&quot;20307&quot; value=&quot;772&quot;/&gt;&lt;/object&gt;&lt;object type=&quot;3&quot; unique_id=&quot;29459&quot;&gt;&lt;property id=&quot;20148&quot; value=&quot;5&quot;/&gt;&lt;property id=&quot;20300&quot; value=&quot;Slide 128 - &amp;quot;Протестантство&amp;quot;&quot;/&gt;&lt;property id=&quot;20307&quot; value=&quot;776&quot;/&gt;&lt;/object&gt;&lt;object type=&quot;3&quot; unique_id=&quot;29460&quot;&gt;&lt;property id=&quot;20148&quot; value=&quot;5&quot;/&gt;&lt;property id=&quot;20300&quot; value=&quot;Slide 132 - &amp;quot;Протестантство&amp;quot;&quot;/&gt;&lt;property id=&quot;20307&quot; value=&quot;775&quot;/&gt;&lt;/object&gt;&lt;object type=&quot;3&quot; unique_id=&quot;29461&quot;&gt;&lt;property id=&quot;20148&quot; value=&quot;5&quot;/&gt;&lt;property id=&quot;20300&quot; value=&quot;Slide 135 - &amp;quot;Протестантство&amp;quot;&quot;/&gt;&lt;property id=&quot;20307&quot; value=&quot;774&quot;/&gt;&lt;/object&gt;&lt;object type=&quot;3&quot; unique_id=&quot;29462&quot;&gt;&lt;property id=&quot;20148&quot; value=&quot;5&quot;/&gt;&lt;property id=&quot;20300&quot; value=&quot;Slide 136 - &amp;quot;Протестантство&amp;quot;&quot;/&gt;&lt;property id=&quot;20307&quot; value=&quot;777&quot;/&gt;&lt;/object&gt;&lt;object type=&quot;3&quot; unique_id=&quot;29463&quot;&gt;&lt;property id=&quot;20148&quot; value=&quot;5&quot;/&gt;&lt;property id=&quot;20300&quot; value=&quot;Slide 137 - &amp;quot;Протестантство&amp;quot;&quot;/&gt;&lt;property id=&quot;20307&quot; value=&quot;778&quot;/&gt;&lt;/object&gt;&lt;object type=&quot;3&quot; unique_id=&quot;30864&quot;&gt;&lt;property id=&quot;20148&quot; value=&quot;5&quot;/&gt;&lt;property id=&quot;20300&quot; value=&quot;Slide 140 - &amp;quot;Протестантство&amp;quot;&quot;/&gt;&lt;property id=&quot;20307&quot; value=&quot;779&quot;/&gt;&lt;/object&gt;&lt;object type=&quot;3&quot; unique_id=&quot;30866&quot;&gt;&lt;property id=&quot;20148&quot; value=&quot;5&quot;/&gt;&lt;property id=&quot;20300&quot; value=&quot;Slide 143 - &amp;quot;Протестантство&amp;quot;&quot;/&gt;&lt;property id=&quot;20307&quot; value=&quot;780&quot;/&gt;&lt;/object&gt;&lt;object type=&quot;3&quot; unique_id=&quot;30867&quot;&gt;&lt;property id=&quot;20148&quot; value=&quot;5&quot;/&gt;&lt;property id=&quot;20300&quot; value=&quot;Slide 144 - &amp;quot;Протестантство&amp;quot;&quot;/&gt;&lt;property id=&quot;20307&quot; value=&quot;784&quot;/&gt;&lt;/object&gt;&lt;object type=&quot;3&quot; unique_id=&quot;30868&quot;&gt;&lt;property id=&quot;20148&quot; value=&quot;5&quot;/&gt;&lt;property id=&quot;20300&quot; value=&quot;Slide 149 - &amp;quot;Протестантство&amp;quot;&quot;/&gt;&lt;property id=&quot;20307&quot; value=&quot;782&quot;/&gt;&lt;/object&gt;&lt;object type=&quot;3&quot; unique_id=&quot;30869&quot;&gt;&lt;property id=&quot;20148&quot; value=&quot;5&quot;/&gt;&lt;property id=&quot;20300&quot; value=&quot;Slide 150 - &amp;quot;Протестантство&amp;quot;&quot;/&gt;&lt;property id=&quot;20307&quot; value=&quot;781&quot;/&gt;&lt;/object&gt;&lt;object type=&quot;3&quot; unique_id=&quot;31554&quot;&gt;&lt;property id=&quot;20148&quot; value=&quot;5&quot;/&gt;&lt;property id=&quot;20300&quot; value=&quot;Slide 16 - &amp;quot;Оправдание&amp;quot;&quot;/&gt;&lt;property id=&quot;20307&quot; value=&quot;788&quot;/&gt;&lt;/object&gt;&lt;object type=&quot;3&quot; unique_id=&quot;31555&quot;&gt;&lt;property id=&quot;20148&quot; value=&quot;5&quot;/&gt;&lt;property id=&quot;20300&quot; value=&quot;Slide 173 - &amp;quot; dikaiosuvnh (дикайосуней) &amp;quot;&quot;/&gt;&lt;property id=&quot;20307&quot; value=&quot;785&quot;/&gt;&lt;/object&gt;&lt;object type=&quot;3&quot; unique_id=&quot;31556&quot;&gt;&lt;property id=&quot;20148&quot; value=&quot;5&quot;/&gt;&lt;property id=&quot;20300&quot; value=&quot;Slide 175 - &amp;quot; dikaiosuvnh (дикайосуней) &amp;quot;&quot;/&gt;&lt;property id=&quot;20307&quot; value=&quot;786&quot;/&gt;&lt;/object&gt;&lt;object type=&quot;3&quot; unique_id=&quot;32601&quot;&gt;&lt;property id=&quot;20148&quot; value=&quot;5&quot;/&gt;&lt;property id=&quot;20300&quot; value=&quot;Slide 60 - &amp;quot;Ранняя Церковь&amp;quot;&quot;/&gt;&lt;property id=&quot;20307&quot; value=&quot;790&quot;/&gt;&lt;/object&gt;&lt;object type=&quot;3&quot; unique_id=&quot;32602&quot;&gt;&lt;property id=&quot;20148&quot; value=&quot;5&quot;/&gt;&lt;property id=&quot;20300&quot; value=&quot;Slide 68 - &amp;quot;Ранняя Церковь&amp;quot;&quot;/&gt;&lt;property id=&quot;20307&quot; value=&quot;789&quot;/&gt;&lt;/object&gt;&lt;object type=&quot;3&quot; unique_id=&quot;32603&quot;&gt;&lt;property id=&quot;20148&quot; value=&quot;5&quot;/&gt;&lt;property id=&quot;20300&quot; value=&quot;Slide 74 - &amp;quot;Ранняя Церковь&amp;quot;&quot;/&gt;&lt;property id=&quot;20307&quot; value=&quot;791&quot;/&gt;&lt;/object&gt;&lt;object type=&quot;3&quot; unique_id=&quot;54941&quot;&gt;&lt;property id=&quot;20148&quot; value=&quot;5&quot;/&gt;&lt;property id=&quot;20300&quot; value=&quot;Slide 34 - &amp;quot;Оправдание&amp;quot;&quot;/&gt;&lt;property id=&quot;20307&quot; value=&quot;887&quot;/&gt;&lt;/object&gt;&lt;object type=&quot;3&quot; unique_id=&quot;54942&quot;&gt;&lt;property id=&quot;20148&quot; value=&quot;5&quot;/&gt;&lt;property id=&quot;20300&quot; value=&quot;Slide 54 - &amp;quot;Оправдание&amp;quot;&quot;/&gt;&lt;property id=&quot;20307&quot; value=&quot;794&quot;/&gt;&lt;/object&gt;&lt;object type=&quot;3&quot; unique_id=&quot;54943&quot;&gt;&lt;property id=&quot;20148&quot; value=&quot;5&quot;/&gt;&lt;property id=&quot;20300&quot; value=&quot;Slide 57 - &amp;quot;Ранняя Церковь&amp;quot;&quot;/&gt;&lt;property id=&quot;20307&quot; value=&quot;804&quot;/&gt;&lt;/object&gt;&lt;object type=&quot;3&quot; unique_id=&quot;54944&quot;&gt;&lt;property id=&quot;20148&quot; value=&quot;5&quot;/&gt;&lt;property id=&quot;20300&quot; value=&quot;Slide 58 - &amp;quot;Ранняя Церковь&amp;quot;&quot;/&gt;&lt;property id=&quot;20307&quot; value=&quot;805&quot;/&gt;&lt;/object&gt;&lt;object type=&quot;3&quot; unique_id=&quot;54945&quot;&gt;&lt;property id=&quot;20148&quot; value=&quot;5&quot;/&gt;&lt;property id=&quot;20300&quot; value=&quot;Slide 61 - &amp;quot;Ранняя Церковь&amp;quot;&quot;/&gt;&lt;property id=&quot;20307&quot; value=&quot;796&quot;/&gt;&lt;/object&gt;&lt;object type=&quot;3&quot; unique_id=&quot;54946&quot;&gt;&lt;property id=&quot;20148&quot; value=&quot;5&quot;/&gt;&lt;property id=&quot;20300&quot; value=&quot;Slide 62 - &amp;quot;Ранняя Церковь&amp;quot;&quot;/&gt;&lt;property id=&quot;20307&quot; value=&quot;878&quot;/&gt;&lt;/object&gt;&lt;object type=&quot;3&quot; unique_id=&quot;54947&quot;&gt;&lt;property id=&quot;20148&quot; value=&quot;5&quot;/&gt;&lt;property id=&quot;20300&quot; value=&quot;Slide 63 - &amp;quot;Ранняя Церковь&amp;quot;&quot;/&gt;&lt;property id=&quot;20307&quot; value=&quot;795&quot;/&gt;&lt;/object&gt;&lt;object type=&quot;3&quot; unique_id=&quot;54948&quot;&gt;&lt;property id=&quot;20148&quot; value=&quot;5&quot;/&gt;&lt;property id=&quot;20300&quot; value=&quot;Slide 64 - &amp;quot;Ранняя Церковь&amp;quot;&quot;/&gt;&lt;property id=&quot;20307&quot; value=&quot;844&quot;/&gt;&lt;/object&gt;&lt;object type=&quot;3&quot; unique_id=&quot;54949&quot;&gt;&lt;property id=&quot;20148&quot; value=&quot;5&quot;/&gt;&lt;property id=&quot;20300&quot; value=&quot;Slide 65 - &amp;quot;Ранняя Церковь&amp;quot;&quot;/&gt;&lt;property id=&quot;20307&quot; value=&quot;845&quot;/&gt;&lt;/object&gt;&lt;object type=&quot;3&quot; unique_id=&quot;54950&quot;&gt;&lt;property id=&quot;20148&quot; value=&quot;5&quot;/&gt;&lt;property id=&quot;20300&quot; value=&quot;Slide 66 - &amp;quot;Ранняя Церковь&amp;quot;&quot;/&gt;&lt;property id=&quot;20307&quot; value=&quot;841&quot;/&gt;&lt;/object&gt;&lt;object type=&quot;3&quot; unique_id=&quot;54955&quot;&gt;&lt;property id=&quot;20148&quot; value=&quot;5&quot;/&gt;&lt;property id=&quot;20300&quot; value=&quot;Slide 67 - &amp;quot;Ранняя Церковь&amp;quot;&quot;/&gt;&lt;property id=&quot;20307&quot; value=&quot;849&quot;/&gt;&lt;/object&gt;&lt;object type=&quot;3&quot; unique_id=&quot;54957&quot;&gt;&lt;property id=&quot;20148&quot; value=&quot;5&quot;/&gt;&lt;property id=&quot;20300&quot; value=&quot;Slide 71 - &amp;quot;Ранняя Церковь&amp;quot;&quot;/&gt;&lt;property id=&quot;20307&quot; value=&quot;850&quot;/&gt;&lt;/object&gt;&lt;object type=&quot;3&quot; unique_id=&quot;54958&quot;&gt;&lt;property id=&quot;20148&quot; value=&quot;5&quot;/&gt;&lt;property id=&quot;20300&quot; value=&quot;Slide 75 - &amp;quot;Ранняя Церковь&amp;quot;&quot;/&gt;&lt;property id=&quot;20307&quot; value=&quot;851&quot;/&gt;&lt;/object&gt;&lt;object type=&quot;3&quot; unique_id=&quot;54959&quot;&gt;&lt;property id=&quot;20148&quot; value=&quot;5&quot;/&gt;&lt;property id=&quot;20300&quot; value=&quot;Slide 76 - &amp;quot;Ранняя Церковь&amp;quot;&quot;/&gt;&lt;property id=&quot;20307&quot; value=&quot;852&quot;/&gt;&lt;/object&gt;&lt;object type=&quot;3&quot; unique_id=&quot;54960&quot;&gt;&lt;property id=&quot;20148&quot; value=&quot;5&quot;/&gt;&lt;property id=&quot;20300&quot; value=&quot;Slide 77 - &amp;quot;Ранняя Церковь&amp;quot;&quot;/&gt;&lt;property id=&quot;20307&quot; value=&quot;853&quot;/&gt;&lt;/object&gt;&lt;object type=&quot;3&quot; unique_id=&quot;54961&quot;&gt;&lt;property id=&quot;20148&quot; value=&quot;5&quot;/&gt;&lt;property id=&quot;20300&quot; value=&quot;Slide 78 - &amp;quot;Ранняя Церковь&amp;quot;&quot;/&gt;&lt;property id=&quot;20307&quot; value=&quot;855&quot;/&gt;&lt;/object&gt;&lt;object type=&quot;3&quot; unique_id=&quot;54962&quot;&gt;&lt;property id=&quot;20148&quot; value=&quot;5&quot;/&gt;&lt;property id=&quot;20300&quot; value=&quot;Slide 79 - &amp;quot;Ранняя Церковь&amp;quot;&quot;/&gt;&lt;property id=&quot;20307&quot; value=&quot;854&quot;/&gt;&lt;/object&gt;&lt;object type=&quot;3&quot; unique_id=&quot;54963&quot;&gt;&lt;property id=&quot;20148&quot; value=&quot;5&quot;/&gt;&lt;property id=&quot;20300&quot; value=&quot;Slide 80 - &amp;quot;Ранняя Церковь&amp;quot;&quot;/&gt;&lt;property id=&quot;20307&quot; value=&quot;799&quot;/&gt;&lt;/object&gt;&lt;object type=&quot;3&quot; unique_id=&quot;54964&quot;&gt;&lt;property id=&quot;20148&quot; value=&quot;5&quot;/&gt;&lt;property id=&quot;20300&quot; value=&quot;Slide 99 - &amp;quot;Католичество&amp;quot;&quot;/&gt;&lt;property id=&quot;20307&quot; value=&quot;859&quot;/&gt;&lt;/object&gt;&lt;object type=&quot;3&quot; unique_id=&quot;54965&quot;&gt;&lt;property id=&quot;20148&quot; value=&quot;5&quot;/&gt;&lt;property id=&quot;20300&quot; value=&quot;Slide 100 - &amp;quot;Католичество&amp;quot;&quot;/&gt;&lt;property id=&quot;20307&quot; value=&quot;801&quot;/&gt;&lt;/object&gt;&lt;object type=&quot;3&quot; unique_id=&quot;54966&quot;&gt;&lt;property id=&quot;20148&quot; value=&quot;5&quot;/&gt;&lt;property id=&quot;20300&quot; value=&quot;Slide 102 - &amp;quot;Католичество&amp;quot;&quot;/&gt;&lt;property id=&quot;20307&quot; value=&quot;881&quot;/&gt;&lt;/object&gt;&lt;object type=&quot;3&quot; unique_id=&quot;54967&quot;&gt;&lt;property id=&quot;20148&quot; value=&quot;5&quot;/&gt;&lt;property id=&quot;20300&quot; value=&quot;Slide 103 - &amp;quot;Католичество&amp;quot;&quot;/&gt;&lt;property id=&quot;20307&quot; value=&quot;882&quot;/&gt;&lt;/object&gt;&lt;object type=&quot;3&quot; unique_id=&quot;54968&quot;&gt;&lt;property id=&quot;20148&quot; value=&quot;5&quot;/&gt;&lt;property id=&quot;20300&quot; value=&quot;Slide 104 - &amp;quot;Католичество&amp;quot;&quot;/&gt;&lt;property id=&quot;20307&quot; value=&quot;856&quot;/&gt;&lt;/object&gt;&lt;object type=&quot;3&quot; unique_id=&quot;54969&quot;&gt;&lt;property id=&quot;20148&quot; value=&quot;5&quot;/&gt;&lt;property id=&quot;20300&quot; value=&quot;Slide 114 - &amp;quot;Католичество&amp;quot;&quot;/&gt;&lt;property id=&quot;20307&quot; value=&quot;802&quot;/&gt;&lt;/object&gt;&lt;object type=&quot;3&quot; unique_id=&quot;54970&quot;&gt;&lt;property id=&quot;20148&quot; value=&quot;5&quot;/&gt;&lt;property id=&quot;20300&quot; value=&quot;Slide 120 - &amp;quot;Католичество&amp;quot;&quot;/&gt;&lt;property id=&quot;20307&quot; value=&quot;862&quot;/&gt;&lt;/object&gt;&lt;object type=&quot;3&quot; unique_id=&quot;54971&quot;&gt;&lt;property id=&quot;20148&quot; value=&quot;5&quot;/&gt;&lt;property id=&quot;20300&quot; value=&quot;Slide 121 - &amp;quot;Католичество&amp;quot;&quot;/&gt;&lt;property id=&quot;20307&quot; value=&quot;863&quot;/&gt;&lt;/object&gt;&lt;object type=&quot;3&quot; unique_id=&quot;54972&quot;&gt;&lt;property id=&quot;20148&quot; value=&quot;5&quot;/&gt;&lt;property id=&quot;20300&quot; value=&quot;Slide 123 - &amp;quot;Протестантство&amp;quot;&quot;/&gt;&lt;property id=&quot;20307&quot; value=&quot;817&quot;/&gt;&lt;/object&gt;&lt;object type=&quot;3&quot; unique_id=&quot;54973&quot;&gt;&lt;property id=&quot;20148&quot; value=&quot;5&quot;/&gt;&lt;property id=&quot;20300&quot; value=&quot;Slide 125 - &amp;quot;Протестантство&amp;quot;&quot;/&gt;&lt;property id=&quot;20307&quot; value=&quot;818&quot;/&gt;&lt;/object&gt;&lt;object type=&quot;3&quot; unique_id=&quot;54974&quot;&gt;&lt;property id=&quot;20148&quot; value=&quot;5&quot;/&gt;&lt;property id=&quot;20300&quot; value=&quot;Slide 127 - &amp;quot;Протестантство&amp;quot;&quot;/&gt;&lt;property id=&quot;20307&quot; value=&quot;885&quot;/&gt;&lt;/object&gt;&lt;object type=&quot;3&quot; unique_id=&quot;54975&quot;&gt;&lt;property id=&quot;20148&quot; value=&quot;5&quot;/&gt;&lt;property id=&quot;20300&quot; value=&quot;Slide 129 - &amp;quot;Протестантство&amp;quot;&quot;/&gt;&lt;property id=&quot;20307&quot; value=&quot;819&quot;/&gt;&lt;/object&gt;&lt;object type=&quot;3&quot; unique_id=&quot;54976&quot;&gt;&lt;property id=&quot;20148&quot; value=&quot;5&quot;/&gt;&lt;property id=&quot;20300&quot; value=&quot;Slide 130 - &amp;quot;Протестантство&amp;quot;&quot;/&gt;&lt;property id=&quot;20307&quot; value=&quot;820&quot;/&gt;&lt;/object&gt;&lt;object type=&quot;3&quot; unique_id=&quot;54977&quot;&gt;&lt;property id=&quot;20148&quot; value=&quot;5&quot;/&gt;&lt;property id=&quot;20300&quot; value=&quot;Slide 131 - &amp;quot;Протестантство&amp;quot;&quot;/&gt;&lt;property id=&quot;20307&quot; value=&quot;821&quot;/&gt;&lt;/object&gt;&lt;object type=&quot;3&quot; unique_id=&quot;54978&quot;&gt;&lt;property id=&quot;20148&quot; value=&quot;5&quot;/&gt;&lt;property id=&quot;20300&quot; value=&quot;Slide 133 - &amp;quot;Протестантство&amp;quot;&quot;/&gt;&lt;property id=&quot;20307&quot; value=&quot;822&quot;/&gt;&lt;/object&gt;&lt;object type=&quot;3&quot; unique_id=&quot;54979&quot;&gt;&lt;property id=&quot;20148&quot; value=&quot;5&quot;/&gt;&lt;property id=&quot;20300&quot; value=&quot;Slide 139 - &amp;quot;Протестантство&amp;quot;&quot;/&gt;&lt;property id=&quot;20307&quot; value=&quot;824&quot;/&gt;&lt;/object&gt;&lt;object type=&quot;3&quot; unique_id=&quot;54980&quot;&gt;&lt;property id=&quot;20148&quot; value=&quot;5&quot;/&gt;&lt;property id=&quot;20300&quot; value=&quot;Slide 142 - &amp;quot;Протестантство&amp;quot;&quot;/&gt;&lt;property id=&quot;20307&quot; value=&quot;826&quot;/&gt;&lt;/object&gt;&lt;object type=&quot;3&quot; unique_id=&quot;54981&quot;&gt;&lt;property id=&quot;20148&quot; value=&quot;5&quot;/&gt;&lt;property id=&quot;20300&quot; value=&quot;Slide 145 - &amp;quot;Протестантство&amp;quot;&quot;/&gt;&lt;property id=&quot;20307&quot; value=&quot;803&quot;/&gt;&lt;/object&gt;&lt;object type=&quot;3&quot; unique_id=&quot;306997&quot;&gt;&lt;property id=&quot;20148&quot; value=&quot;5&quot;/&gt;&lt;property id=&quot;20300&quot; value=&quot;Slide 72 - &amp;quot;Ранняя Церковь&amp;quot;&quot;/&gt;&lt;property id=&quot;20307&quot; value=&quot;892&quot;/&gt;&lt;/object&gt;&lt;object type=&quot;3&quot; unique_id=&quot;308120&quot;&gt;&lt;property id=&quot;20148&quot; value=&quot;5&quot;/&gt;&lt;property id=&quot;20300&quot; value=&quot;Slide 69 - &amp;quot;Ранняя Церковь&amp;quot;&quot;/&gt;&lt;property id=&quot;20307&quot; value=&quot;894&quot;/&gt;&lt;/object&gt;&lt;object type=&quot;3&quot; unique_id=&quot;308121&quot;&gt;&lt;property id=&quot;20148&quot; value=&quot;5&quot;/&gt;&lt;property id=&quot;20300&quot; value=&quot;Slide 70 - &amp;quot;Ранняя Церковь&amp;quot;&quot;/&gt;&lt;property id=&quot;20307&quot; value=&quot;893&quot;/&gt;&lt;/object&gt;&lt;object type=&quot;3&quot; unique_id=&quot;309064&quot;&gt;&lt;property id=&quot;20148&quot; value=&quot;5&quot;/&gt;&lt;property id=&quot;20300&quot; value=&quot;Slide 82 - &amp;quot;Православная церковь&amp;quot;&quot;/&gt;&lt;property id=&quot;20307&quot; value=&quot;895&quot;/&gt;&lt;/object&gt;&lt;object type=&quot;3&quot; unique_id=&quot;309818&quot;&gt;&lt;property id=&quot;20148&quot; value=&quot;5&quot;/&gt;&lt;property id=&quot;20300&quot; value=&quot;Slide 134 - &amp;quot;Протестантство&amp;quot;&quot;/&gt;&lt;property id=&quot;20307&quot; value=&quot;896&quot;/&gt;&lt;/object&gt;&lt;object type=&quot;3&quot; unique_id=&quot;309819&quot;&gt;&lt;property id=&quot;20148&quot; value=&quot;5&quot;/&gt;&lt;property id=&quot;20300&quot; value=&quot;Slide 147 - &amp;quot;Протестантство&amp;quot;&quot;/&gt;&lt;property id=&quot;20307&quot; value=&quot;8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lance">
  <a:themeElements>
    <a:clrScheme name="Balance 16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CCFF99"/>
      </a:hlink>
      <a:folHlink>
        <a:srgbClr val="CCFF99"/>
      </a:folHlink>
    </a:clrScheme>
    <a:fontScheme name="Balance">
      <a:majorFont>
        <a:latin typeface="Tahoma"/>
        <a:ea typeface=""/>
        <a:cs typeface="Tahom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0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1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FFFF00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2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3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FF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5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16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CCFF99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ance 16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CCFF99"/>
    </a:hlink>
    <a:folHlink>
      <a:srgbClr val="CCFF99"/>
    </a:folHlink>
  </a:clrScheme>
</a:themeOverride>
</file>

<file path=ppt/theme/themeOverride1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0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1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2.xml><?xml version="1.0" encoding="utf-8"?>
<a:themeOverride xmlns:a="http://schemas.openxmlformats.org/drawingml/2006/main">
  <a:clrScheme name="Balance 14">
    <a:dk1>
      <a:srgbClr val="005A58"/>
    </a:dk1>
    <a:lt1>
      <a:srgbClr val="FFFFFF"/>
    </a:lt1>
    <a:dk2>
      <a:srgbClr val="00716E"/>
    </a:dk2>
    <a:lt2>
      <a:srgbClr val="FFFF99"/>
    </a:lt2>
    <a:accent1>
      <a:srgbClr val="2DB3B0"/>
    </a:accent1>
    <a:accent2>
      <a:srgbClr val="6D6FC7"/>
    </a:accent2>
    <a:accent3>
      <a:srgbClr val="AABBBA"/>
    </a:accent3>
    <a:accent4>
      <a:srgbClr val="DADADA"/>
    </a:accent4>
    <a:accent5>
      <a:srgbClr val="ADD6D4"/>
    </a:accent5>
    <a:accent6>
      <a:srgbClr val="6264B4"/>
    </a:accent6>
    <a:hlink>
      <a:srgbClr val="FFFFFF"/>
    </a:hlink>
    <a:folHlink>
      <a:srgbClr val="FFFFFF"/>
    </a:folHlink>
  </a:clrScheme>
</a:themeOverride>
</file>

<file path=ppt/theme/themeOverride12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28.xml><?xml version="1.0" encoding="utf-8"?>
<a:themeOverride xmlns:a="http://schemas.openxmlformats.org/drawingml/2006/main">
  <a:clrScheme name="Balance 15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FFFFFF"/>
    </a:hlink>
    <a:folHlink>
      <a:srgbClr val="FFFFFF"/>
    </a:folHlink>
  </a:clrScheme>
</a:themeOverride>
</file>

<file path=ppt/theme/themeOverride129.xml><?xml version="1.0" encoding="utf-8"?>
<a:themeOverride xmlns:a="http://schemas.openxmlformats.org/drawingml/2006/main">
  <a:clrScheme name="Balance 15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2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3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6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4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4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3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5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58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59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0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6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2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6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6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7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8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0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1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2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3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4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5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6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7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8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ppt/theme/themeOverride99.xml><?xml version="1.0" encoding="utf-8"?>
<a:themeOverride xmlns:a="http://schemas.openxmlformats.org/drawingml/2006/main">
  <a:clrScheme name="Balance 10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17575</TotalTime>
  <Words>5936</Words>
  <Application>Microsoft Office PowerPoint</Application>
  <PresentationFormat>On-screen Show (4:3)</PresentationFormat>
  <Paragraphs>993</Paragraphs>
  <Slides>183</Slides>
  <Notes>183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97" baseType="lpstr">
      <vt:lpstr>MS PGothic</vt:lpstr>
      <vt:lpstr>Arial</vt:lpstr>
      <vt:lpstr>Arial Black</vt:lpstr>
      <vt:lpstr>Franklin Gothic Medium</vt:lpstr>
      <vt:lpstr>Graeca</vt:lpstr>
      <vt:lpstr>GraecaII</vt:lpstr>
      <vt:lpstr>Hebraica</vt:lpstr>
      <vt:lpstr>Impact</vt:lpstr>
      <vt:lpstr>MS Sans Serif</vt:lpstr>
      <vt:lpstr>Tahoma</vt:lpstr>
      <vt:lpstr>Times New Roman</vt:lpstr>
      <vt:lpstr>Verdana</vt:lpstr>
      <vt:lpstr>Wingdings</vt:lpstr>
      <vt:lpstr>Balance</vt:lpstr>
      <vt:lpstr>Оправдание</vt:lpstr>
      <vt:lpstr>PowerPoint Presentation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Оправдание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Ранняя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Православная церковь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Католичество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Протестантство</vt:lpstr>
      <vt:lpstr>iJlasthvrion (хиластэйрон)</vt:lpstr>
      <vt:lpstr>iJlasthvrion (хиластэйрон)</vt:lpstr>
      <vt:lpstr>iJlasthvrion (хиластэйрон)</vt:lpstr>
      <vt:lpstr>iJlasthvrion (хиластэйрон)</vt:lpstr>
      <vt:lpstr>iJlasthvrion (хиластэйрон)</vt:lpstr>
      <vt:lpstr>katallaghv (каталлагэй)</vt:lpstr>
      <vt:lpstr>katallaghv (каталлагэй)</vt:lpstr>
      <vt:lpstr>katallaghv (каталлагэй)</vt:lpstr>
      <vt:lpstr>a[fesi" (афэсис)</vt:lpstr>
      <vt:lpstr>a[fesi" (афэсис)</vt:lpstr>
      <vt:lpstr>a[fesi" (афэсис)</vt:lpstr>
      <vt:lpstr>a[fesi" (афэсис)</vt:lpstr>
      <vt:lpstr> qd'x; (цадак) </vt:lpstr>
      <vt:lpstr> qd'x; (цадак) </vt:lpstr>
      <vt:lpstr> qd'x; (цадак) </vt:lpstr>
      <vt:lpstr> qd'x; (цадак) </vt:lpstr>
      <vt:lpstr> qd'x; (цадак) </vt:lpstr>
      <vt:lpstr> dikaiosuvnh (дикайосуней) </vt:lpstr>
      <vt:lpstr> dikaiosuvnh (дикайосуней) </vt:lpstr>
      <vt:lpstr> dikaiosuvnh (дикайосуней) </vt:lpstr>
      <vt:lpstr> dikaiosuvnh (дикайосуней) </vt:lpstr>
      <vt:lpstr> dikaiosuvnh (дикайосуней) </vt:lpstr>
      <vt:lpstr> dikaiosuvnh (дикайосуней) </vt:lpstr>
      <vt:lpstr> dikaiosuvnh (дикайосуней) </vt:lpstr>
      <vt:lpstr> dikaiosuvnh (дикайосуней) </vt:lpstr>
      <vt:lpstr>Учение Кураева</vt:lpstr>
      <vt:lpstr>К Галатам 2:16</vt:lpstr>
      <vt:lpstr>К Галатам 5:4</vt:lpstr>
      <vt:lpstr>К Галатам 3:3</vt:lpstr>
      <vt:lpstr>К Римлянам 1:17</vt:lpstr>
      <vt:lpstr>К Римлянам 11:19-20</vt:lpstr>
      <vt:lpstr>Оправдание</vt:lpstr>
      <vt:lpstr>Описательные термины</vt:lpstr>
    </vt:vector>
  </TitlesOfParts>
  <Company>preferred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Спасение</dc:title>
  <dc:creator>preferred customerPK</dc:creator>
  <cp:lastModifiedBy>Tom and Nancy Wespetal</cp:lastModifiedBy>
  <cp:revision>285</cp:revision>
  <dcterms:created xsi:type="dcterms:W3CDTF">2002-04-14T10:11:35Z</dcterms:created>
  <dcterms:modified xsi:type="dcterms:W3CDTF">2017-09-25T13:46:51Z</dcterms:modified>
</cp:coreProperties>
</file>