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02"/>
  </p:notesMasterIdLst>
  <p:sldIdLst>
    <p:sldId id="585" r:id="rId2"/>
    <p:sldId id="667" r:id="rId3"/>
    <p:sldId id="639" r:id="rId4"/>
    <p:sldId id="672" r:id="rId5"/>
    <p:sldId id="640" r:id="rId6"/>
    <p:sldId id="641" r:id="rId7"/>
    <p:sldId id="675" r:id="rId8"/>
    <p:sldId id="673" r:id="rId9"/>
    <p:sldId id="676" r:id="rId10"/>
    <p:sldId id="642" r:id="rId11"/>
    <p:sldId id="677" r:id="rId12"/>
    <p:sldId id="661" r:id="rId13"/>
    <p:sldId id="678" r:id="rId14"/>
    <p:sldId id="679" r:id="rId15"/>
    <p:sldId id="665" r:id="rId16"/>
    <p:sldId id="681" r:id="rId17"/>
    <p:sldId id="680" r:id="rId18"/>
    <p:sldId id="646" r:id="rId19"/>
    <p:sldId id="664" r:id="rId20"/>
    <p:sldId id="607" r:id="rId21"/>
    <p:sldId id="604" r:id="rId22"/>
    <p:sldId id="603" r:id="rId23"/>
    <p:sldId id="605" r:id="rId24"/>
    <p:sldId id="697" r:id="rId25"/>
    <p:sldId id="698" r:id="rId26"/>
    <p:sldId id="611" r:id="rId27"/>
    <p:sldId id="707" r:id="rId28"/>
    <p:sldId id="709" r:id="rId29"/>
    <p:sldId id="708" r:id="rId30"/>
    <p:sldId id="710" r:id="rId31"/>
    <p:sldId id="711" r:id="rId32"/>
    <p:sldId id="712" r:id="rId33"/>
    <p:sldId id="713" r:id="rId34"/>
    <p:sldId id="714" r:id="rId35"/>
    <p:sldId id="715" r:id="rId36"/>
    <p:sldId id="716" r:id="rId37"/>
    <p:sldId id="721" r:id="rId38"/>
    <p:sldId id="736" r:id="rId39"/>
    <p:sldId id="737" r:id="rId40"/>
    <p:sldId id="738" r:id="rId41"/>
    <p:sldId id="739" r:id="rId42"/>
    <p:sldId id="740" r:id="rId43"/>
    <p:sldId id="741" r:id="rId44"/>
    <p:sldId id="742" r:id="rId45"/>
    <p:sldId id="719" r:id="rId46"/>
    <p:sldId id="718" r:id="rId47"/>
    <p:sldId id="722" r:id="rId48"/>
    <p:sldId id="724" r:id="rId49"/>
    <p:sldId id="733" r:id="rId50"/>
    <p:sldId id="729" r:id="rId51"/>
    <p:sldId id="730" r:id="rId52"/>
    <p:sldId id="731" r:id="rId53"/>
    <p:sldId id="732" r:id="rId54"/>
    <p:sldId id="734" r:id="rId55"/>
    <p:sldId id="735" r:id="rId56"/>
    <p:sldId id="620" r:id="rId57"/>
    <p:sldId id="625" r:id="rId58"/>
    <p:sldId id="626" r:id="rId59"/>
    <p:sldId id="687" r:id="rId60"/>
    <p:sldId id="688" r:id="rId61"/>
    <p:sldId id="632" r:id="rId62"/>
    <p:sldId id="689" r:id="rId63"/>
    <p:sldId id="633" r:id="rId64"/>
    <p:sldId id="690" r:id="rId65"/>
    <p:sldId id="691" r:id="rId66"/>
    <p:sldId id="644" r:id="rId67"/>
    <p:sldId id="696" r:id="rId68"/>
    <p:sldId id="634" r:id="rId69"/>
    <p:sldId id="692" r:id="rId70"/>
    <p:sldId id="693" r:id="rId71"/>
    <p:sldId id="695" r:id="rId72"/>
    <p:sldId id="694" r:id="rId73"/>
    <p:sldId id="685" r:id="rId74"/>
    <p:sldId id="635" r:id="rId75"/>
    <p:sldId id="686" r:id="rId76"/>
    <p:sldId id="636" r:id="rId77"/>
    <p:sldId id="666" r:id="rId78"/>
    <p:sldId id="683" r:id="rId79"/>
    <p:sldId id="684" r:id="rId80"/>
    <p:sldId id="649" r:id="rId81"/>
    <p:sldId id="650" r:id="rId82"/>
    <p:sldId id="651" r:id="rId83"/>
    <p:sldId id="612" r:id="rId84"/>
    <p:sldId id="700" r:id="rId85"/>
    <p:sldId id="701" r:id="rId86"/>
    <p:sldId id="702" r:id="rId87"/>
    <p:sldId id="703" r:id="rId88"/>
    <p:sldId id="704" r:id="rId89"/>
    <p:sldId id="705" r:id="rId90"/>
    <p:sldId id="613" r:id="rId91"/>
    <p:sldId id="614" r:id="rId92"/>
    <p:sldId id="616" r:id="rId93"/>
    <p:sldId id="618" r:id="rId94"/>
    <p:sldId id="617" r:id="rId95"/>
    <p:sldId id="627" r:id="rId96"/>
    <p:sldId id="628" r:id="rId97"/>
    <p:sldId id="629" r:id="rId98"/>
    <p:sldId id="670" r:id="rId99"/>
    <p:sldId id="637" r:id="rId100"/>
    <p:sldId id="631" r:id="rId101"/>
  </p:sldIdLst>
  <p:sldSz cx="9144000" cy="6858000" type="screen4x3"/>
  <p:notesSz cx="6858000" cy="9144000"/>
  <p:custDataLst>
    <p:tags r:id="rId10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  <a:srgbClr val="CC0000"/>
    <a:srgbClr val="000000"/>
    <a:srgbClr val="660033"/>
    <a:srgbClr val="669900"/>
    <a:srgbClr val="FF33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3558" autoAdjust="0"/>
  </p:normalViewPr>
  <p:slideViewPr>
    <p:cSldViewPr>
      <p:cViewPr varScale="1">
        <p:scale>
          <a:sx n="66" d="100"/>
          <a:sy n="66" d="100"/>
        </p:scale>
        <p:origin x="948" y="78"/>
      </p:cViewPr>
      <p:guideLst>
        <p:guide orient="horz" pos="2614"/>
        <p:guide pos="57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6.xml"/><Relationship Id="rId18" Type="http://schemas.openxmlformats.org/officeDocument/2006/relationships/slide" Target="slides/slide31.xml"/><Relationship Id="rId26" Type="http://schemas.openxmlformats.org/officeDocument/2006/relationships/slide" Target="slides/slide39.xml"/><Relationship Id="rId39" Type="http://schemas.openxmlformats.org/officeDocument/2006/relationships/slide" Target="slides/slide52.xml"/><Relationship Id="rId21" Type="http://schemas.openxmlformats.org/officeDocument/2006/relationships/slide" Target="slides/slide34.xml"/><Relationship Id="rId34" Type="http://schemas.openxmlformats.org/officeDocument/2006/relationships/slide" Target="slides/slide47.xml"/><Relationship Id="rId42" Type="http://schemas.openxmlformats.org/officeDocument/2006/relationships/slide" Target="slides/slide55.xml"/><Relationship Id="rId47" Type="http://schemas.openxmlformats.org/officeDocument/2006/relationships/slide" Target="slides/slide60.xml"/><Relationship Id="rId50" Type="http://schemas.openxmlformats.org/officeDocument/2006/relationships/slide" Target="slides/slide63.xml"/><Relationship Id="rId55" Type="http://schemas.openxmlformats.org/officeDocument/2006/relationships/slide" Target="slides/slide68.xml"/><Relationship Id="rId63" Type="http://schemas.openxmlformats.org/officeDocument/2006/relationships/slide" Target="slides/slide76.xml"/><Relationship Id="rId68" Type="http://schemas.openxmlformats.org/officeDocument/2006/relationships/slide" Target="slides/slide81.xml"/><Relationship Id="rId76" Type="http://schemas.openxmlformats.org/officeDocument/2006/relationships/slide" Target="slides/slide89.xml"/><Relationship Id="rId84" Type="http://schemas.openxmlformats.org/officeDocument/2006/relationships/slide" Target="slides/slide97.xml"/><Relationship Id="rId7" Type="http://schemas.openxmlformats.org/officeDocument/2006/relationships/slide" Target="slides/slide20.xml"/><Relationship Id="rId71" Type="http://schemas.openxmlformats.org/officeDocument/2006/relationships/slide" Target="slides/slide84.xml"/><Relationship Id="rId2" Type="http://schemas.openxmlformats.org/officeDocument/2006/relationships/slide" Target="slides/slide15.xml"/><Relationship Id="rId16" Type="http://schemas.openxmlformats.org/officeDocument/2006/relationships/slide" Target="slides/slide29.xml"/><Relationship Id="rId29" Type="http://schemas.openxmlformats.org/officeDocument/2006/relationships/slide" Target="slides/slide42.xml"/><Relationship Id="rId11" Type="http://schemas.openxmlformats.org/officeDocument/2006/relationships/slide" Target="slides/slide24.xml"/><Relationship Id="rId24" Type="http://schemas.openxmlformats.org/officeDocument/2006/relationships/slide" Target="slides/slide37.xml"/><Relationship Id="rId32" Type="http://schemas.openxmlformats.org/officeDocument/2006/relationships/slide" Target="slides/slide45.xml"/><Relationship Id="rId37" Type="http://schemas.openxmlformats.org/officeDocument/2006/relationships/slide" Target="slides/slide50.xml"/><Relationship Id="rId40" Type="http://schemas.openxmlformats.org/officeDocument/2006/relationships/slide" Target="slides/slide53.xml"/><Relationship Id="rId45" Type="http://schemas.openxmlformats.org/officeDocument/2006/relationships/slide" Target="slides/slide58.xml"/><Relationship Id="rId53" Type="http://schemas.openxmlformats.org/officeDocument/2006/relationships/slide" Target="slides/slide66.xml"/><Relationship Id="rId58" Type="http://schemas.openxmlformats.org/officeDocument/2006/relationships/slide" Target="slides/slide71.xml"/><Relationship Id="rId66" Type="http://schemas.openxmlformats.org/officeDocument/2006/relationships/slide" Target="slides/slide79.xml"/><Relationship Id="rId74" Type="http://schemas.openxmlformats.org/officeDocument/2006/relationships/slide" Target="slides/slide87.xml"/><Relationship Id="rId79" Type="http://schemas.openxmlformats.org/officeDocument/2006/relationships/slide" Target="slides/slide92.xml"/><Relationship Id="rId87" Type="http://schemas.openxmlformats.org/officeDocument/2006/relationships/slide" Target="slides/slide100.xml"/><Relationship Id="rId5" Type="http://schemas.openxmlformats.org/officeDocument/2006/relationships/slide" Target="slides/slide18.xml"/><Relationship Id="rId61" Type="http://schemas.openxmlformats.org/officeDocument/2006/relationships/slide" Target="slides/slide74.xml"/><Relationship Id="rId82" Type="http://schemas.openxmlformats.org/officeDocument/2006/relationships/slide" Target="slides/slide95.xml"/><Relationship Id="rId19" Type="http://schemas.openxmlformats.org/officeDocument/2006/relationships/slide" Target="slides/slide32.xml"/><Relationship Id="rId4" Type="http://schemas.openxmlformats.org/officeDocument/2006/relationships/slide" Target="slides/slide17.xml"/><Relationship Id="rId9" Type="http://schemas.openxmlformats.org/officeDocument/2006/relationships/slide" Target="slides/slide22.xml"/><Relationship Id="rId14" Type="http://schemas.openxmlformats.org/officeDocument/2006/relationships/slide" Target="slides/slide27.xml"/><Relationship Id="rId22" Type="http://schemas.openxmlformats.org/officeDocument/2006/relationships/slide" Target="slides/slide35.xml"/><Relationship Id="rId27" Type="http://schemas.openxmlformats.org/officeDocument/2006/relationships/slide" Target="slides/slide40.xml"/><Relationship Id="rId30" Type="http://schemas.openxmlformats.org/officeDocument/2006/relationships/slide" Target="slides/slide43.xml"/><Relationship Id="rId35" Type="http://schemas.openxmlformats.org/officeDocument/2006/relationships/slide" Target="slides/slide48.xml"/><Relationship Id="rId43" Type="http://schemas.openxmlformats.org/officeDocument/2006/relationships/slide" Target="slides/slide56.xml"/><Relationship Id="rId48" Type="http://schemas.openxmlformats.org/officeDocument/2006/relationships/slide" Target="slides/slide61.xml"/><Relationship Id="rId56" Type="http://schemas.openxmlformats.org/officeDocument/2006/relationships/slide" Target="slides/slide69.xml"/><Relationship Id="rId64" Type="http://schemas.openxmlformats.org/officeDocument/2006/relationships/slide" Target="slides/slide77.xml"/><Relationship Id="rId69" Type="http://schemas.openxmlformats.org/officeDocument/2006/relationships/slide" Target="slides/slide82.xml"/><Relationship Id="rId77" Type="http://schemas.openxmlformats.org/officeDocument/2006/relationships/slide" Target="slides/slide90.xml"/><Relationship Id="rId8" Type="http://schemas.openxmlformats.org/officeDocument/2006/relationships/slide" Target="slides/slide21.xml"/><Relationship Id="rId51" Type="http://schemas.openxmlformats.org/officeDocument/2006/relationships/slide" Target="slides/slide64.xml"/><Relationship Id="rId72" Type="http://schemas.openxmlformats.org/officeDocument/2006/relationships/slide" Target="slides/slide85.xml"/><Relationship Id="rId80" Type="http://schemas.openxmlformats.org/officeDocument/2006/relationships/slide" Target="slides/slide93.xml"/><Relationship Id="rId85" Type="http://schemas.openxmlformats.org/officeDocument/2006/relationships/slide" Target="slides/slide98.xml"/><Relationship Id="rId3" Type="http://schemas.openxmlformats.org/officeDocument/2006/relationships/slide" Target="slides/slide16.xml"/><Relationship Id="rId12" Type="http://schemas.openxmlformats.org/officeDocument/2006/relationships/slide" Target="slides/slide25.xml"/><Relationship Id="rId17" Type="http://schemas.openxmlformats.org/officeDocument/2006/relationships/slide" Target="slides/slide30.xml"/><Relationship Id="rId25" Type="http://schemas.openxmlformats.org/officeDocument/2006/relationships/slide" Target="slides/slide38.xml"/><Relationship Id="rId33" Type="http://schemas.openxmlformats.org/officeDocument/2006/relationships/slide" Target="slides/slide46.xml"/><Relationship Id="rId38" Type="http://schemas.openxmlformats.org/officeDocument/2006/relationships/slide" Target="slides/slide51.xml"/><Relationship Id="rId46" Type="http://schemas.openxmlformats.org/officeDocument/2006/relationships/slide" Target="slides/slide59.xml"/><Relationship Id="rId59" Type="http://schemas.openxmlformats.org/officeDocument/2006/relationships/slide" Target="slides/slide72.xml"/><Relationship Id="rId67" Type="http://schemas.openxmlformats.org/officeDocument/2006/relationships/slide" Target="slides/slide80.xml"/><Relationship Id="rId20" Type="http://schemas.openxmlformats.org/officeDocument/2006/relationships/slide" Target="slides/slide33.xml"/><Relationship Id="rId41" Type="http://schemas.openxmlformats.org/officeDocument/2006/relationships/slide" Target="slides/slide54.xml"/><Relationship Id="rId54" Type="http://schemas.openxmlformats.org/officeDocument/2006/relationships/slide" Target="slides/slide67.xml"/><Relationship Id="rId62" Type="http://schemas.openxmlformats.org/officeDocument/2006/relationships/slide" Target="slides/slide75.xml"/><Relationship Id="rId70" Type="http://schemas.openxmlformats.org/officeDocument/2006/relationships/slide" Target="slides/slide83.xml"/><Relationship Id="rId75" Type="http://schemas.openxmlformats.org/officeDocument/2006/relationships/slide" Target="slides/slide88.xml"/><Relationship Id="rId83" Type="http://schemas.openxmlformats.org/officeDocument/2006/relationships/slide" Target="slides/slide96.xml"/><Relationship Id="rId1" Type="http://schemas.openxmlformats.org/officeDocument/2006/relationships/slide" Target="slides/slide5.xml"/><Relationship Id="rId6" Type="http://schemas.openxmlformats.org/officeDocument/2006/relationships/slide" Target="slides/slide19.xml"/><Relationship Id="rId15" Type="http://schemas.openxmlformats.org/officeDocument/2006/relationships/slide" Target="slides/slide28.xml"/><Relationship Id="rId23" Type="http://schemas.openxmlformats.org/officeDocument/2006/relationships/slide" Target="slides/slide36.xml"/><Relationship Id="rId28" Type="http://schemas.openxmlformats.org/officeDocument/2006/relationships/slide" Target="slides/slide41.xml"/><Relationship Id="rId36" Type="http://schemas.openxmlformats.org/officeDocument/2006/relationships/slide" Target="slides/slide49.xml"/><Relationship Id="rId49" Type="http://schemas.openxmlformats.org/officeDocument/2006/relationships/slide" Target="slides/slide62.xml"/><Relationship Id="rId57" Type="http://schemas.openxmlformats.org/officeDocument/2006/relationships/slide" Target="slides/slide70.xml"/><Relationship Id="rId10" Type="http://schemas.openxmlformats.org/officeDocument/2006/relationships/slide" Target="slides/slide23.xml"/><Relationship Id="rId31" Type="http://schemas.openxmlformats.org/officeDocument/2006/relationships/slide" Target="slides/slide44.xml"/><Relationship Id="rId44" Type="http://schemas.openxmlformats.org/officeDocument/2006/relationships/slide" Target="slides/slide57.xml"/><Relationship Id="rId52" Type="http://schemas.openxmlformats.org/officeDocument/2006/relationships/slide" Target="slides/slide65.xml"/><Relationship Id="rId60" Type="http://schemas.openxmlformats.org/officeDocument/2006/relationships/slide" Target="slides/slide73.xml"/><Relationship Id="rId65" Type="http://schemas.openxmlformats.org/officeDocument/2006/relationships/slide" Target="slides/slide78.xml"/><Relationship Id="rId73" Type="http://schemas.openxmlformats.org/officeDocument/2006/relationships/slide" Target="slides/slide86.xml"/><Relationship Id="rId78" Type="http://schemas.openxmlformats.org/officeDocument/2006/relationships/slide" Target="slides/slide91.xml"/><Relationship Id="rId81" Type="http://schemas.openxmlformats.org/officeDocument/2006/relationships/slide" Target="slides/slide94.xml"/><Relationship Id="rId86" Type="http://schemas.openxmlformats.org/officeDocument/2006/relationships/slide" Target="slides/slide9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F3417C3-D1D8-43A4-B97E-ED4373280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792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3DF306-3778-4CB4-A737-7D11126A399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84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916E5D-396B-40DE-9439-3AC9C7D9524C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871032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F8F511-1500-4B88-ADDB-8EEF68AED2E3}" type="slidenum">
              <a:rPr lang="en-US" altLang="en-US" sz="1200"/>
              <a:pPr/>
              <a:t>100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3569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916E5D-396B-40DE-9439-3AC9C7D9524C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9231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871B7C-8E0E-4E32-855A-58A6611BB644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5482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871B7C-8E0E-4E32-855A-58A6611BB644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1203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871B7C-8E0E-4E32-855A-58A6611BB644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5181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78208D-5E9C-4418-A251-0323EE6CD03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32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78208D-5E9C-4418-A251-0323EE6CD03A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42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78208D-5E9C-4418-A251-0323EE6CD03A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29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A02461-5B3A-4FDA-971F-B9873EF4A1E9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09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9723F4-D4BA-484E-919C-4F1266EBF777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6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A2B8E7-A170-4227-98C7-564D53371F8B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239364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846FC77-F02B-48B2-BBDD-39111C9E2D87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8107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D6565-2132-462E-B887-2FE4CCC9426A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88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2B99CF-FF1E-4E6A-B645-E92A339A4D19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62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F3EA37-4CD5-4E8C-A7EE-9A2016462EF5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0169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F3EA37-4CD5-4E8C-A7EE-9A2016462EF5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4800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28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79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79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45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0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539A87-FC68-41B3-93B2-CA7B46292138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285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403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7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528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229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452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3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716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07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745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8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539A87-FC68-41B3-93B2-CA7B46292138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240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720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103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378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27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213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931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045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118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553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1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40A3C1-E4AA-485F-BED2-65EE0B42D3A0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55165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751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22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19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570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446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313D9-63D6-4E49-A421-4FFFD7A73C9B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613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8B13B0-5566-44E2-AE48-4B6CA736F610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z="1400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829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0C1024-59E8-4ADB-913D-17FD6DB6E729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z="1400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353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6C09C0-96EF-4C7B-8505-FE211B7FA5EA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z="1400" dirty="0" smtClean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1104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FBFD41-4098-4E1C-9187-17B043DEE87B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8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08B96C-35C1-425A-8AE5-3EEE8BB780E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9586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FBFD41-4098-4E1C-9187-17B043DEE87B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21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FBFD41-4098-4E1C-9187-17B043DEE87B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321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FBFD41-4098-4E1C-9187-17B043DEE87B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310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BB5E65-0DCB-4545-9774-6706DF2B66B0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20798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BB5E65-0DCB-4545-9774-6706DF2B66B0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43023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BB5E65-0DCB-4545-9774-6706DF2B66B0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90969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8C2AD1-B0CB-416B-A5E6-7BD686E37D61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67292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8C2AD1-B0CB-416B-A5E6-7BD686E37D61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569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1EA080-1CB3-45E3-B082-72CFA2A169F5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21212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1EA080-1CB3-45E3-B082-72CFA2A169F5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4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08B96C-35C1-425A-8AE5-3EEE8BB780ED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79635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1EA080-1CB3-45E3-B082-72CFA2A169F5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892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1EA080-1CB3-45E3-B082-72CFA2A169F5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598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1EA080-1CB3-45E3-B082-72CFA2A169F5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143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9B5EEE-DEB1-4F06-AE86-489BB7F343A2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1504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9B5EEE-DEB1-4F06-AE86-489BB7F343A2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875318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9B5EEE-DEB1-4F06-AE86-489BB7F343A2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76413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E95CAB-7762-49F0-8180-122FE901562A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598664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DD69BC-CC6C-4028-9297-63FACF36CECC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943956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DD69BC-CC6C-4028-9297-63FACF36CECC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5733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DD69BC-CC6C-4028-9297-63FACF36CECC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15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08B96C-35C1-425A-8AE5-3EEE8BB780ED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6951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E7DB29-0C6D-4B1A-B0A1-27386FCF7142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910782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9DE748-E404-4CB8-A1FB-D3C6F1AA7BCB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8400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156411-8F3C-44C5-A911-9CAE2E137759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2495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56B199-468D-462F-ACFB-A736161D9B31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133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56B199-468D-462F-ACFB-A736161D9B31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en-US" dirty="0" smtClean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3906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56B199-468D-462F-ACFB-A736161D9B31}" type="slidenum">
              <a:rPr lang="en-US" altLang="en-US" sz="1200"/>
              <a:pPr/>
              <a:t>85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en-US" dirty="0" smtClean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7666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56B199-468D-462F-ACFB-A736161D9B31}" type="slidenum">
              <a:rPr lang="en-US" altLang="en-US" sz="1200"/>
              <a:pPr/>
              <a:t>86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en-US" dirty="0" smtClean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4638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56B199-468D-462F-ACFB-A736161D9B31}" type="slidenum">
              <a:rPr lang="en-US" altLang="en-US" sz="1200"/>
              <a:pPr/>
              <a:t>87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en-US" dirty="0" smtClean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9438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56B199-468D-462F-ACFB-A736161D9B31}" type="slidenum">
              <a:rPr lang="en-US" altLang="en-US" sz="1200"/>
              <a:pPr/>
              <a:t>88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en-US" dirty="0" smtClean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9934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56B199-468D-462F-ACFB-A736161D9B31}" type="slidenum">
              <a:rPr lang="en-US" altLang="en-US" sz="1200"/>
              <a:pPr/>
              <a:t>89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en-US" dirty="0" smtClean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6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08B96C-35C1-425A-8AE5-3EEE8BB780ED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846534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333985-059B-4A0D-9AF4-20D64D770CFA}" type="slidenum">
              <a:rPr lang="en-US" altLang="en-US" sz="1200"/>
              <a:pPr/>
              <a:t>90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215606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181D36-7F5D-43FE-83E9-8EFE286B6721}" type="slidenum">
              <a:rPr lang="en-US" altLang="en-US" sz="1200"/>
              <a:pPr/>
              <a:t>91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0714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AAF9A7-503D-4722-9C2C-A4C33CBB691F}" type="slidenum">
              <a:rPr lang="en-US" altLang="en-US" sz="1200"/>
              <a:pPr/>
              <a:t>92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978175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F624F6-D1CD-4689-BB2F-75023445F1E0}" type="slidenum">
              <a:rPr lang="en-US" altLang="en-US" sz="1200"/>
              <a:pPr/>
              <a:t>93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271233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7F3432-4ECC-4BA7-A09A-6E93A347840B}" type="slidenum">
              <a:rPr lang="en-US" altLang="en-US" sz="1200"/>
              <a:pPr/>
              <a:t>94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0363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46B8E3-99C1-4323-8ACB-10B46DE8D4B1}" type="slidenum">
              <a:rPr lang="en-US" altLang="en-US" sz="1200"/>
              <a:pPr/>
              <a:t>95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665895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F0A56C-ED9A-495F-B13E-20DAB40EE570}" type="slidenum">
              <a:rPr lang="en-US" altLang="en-US" sz="1200"/>
              <a:pPr/>
              <a:t>96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765609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A46549-D1C7-4C19-99A6-C44BBE4FB5C7}" type="slidenum">
              <a:rPr lang="en-US" altLang="en-US" sz="1200"/>
              <a:pPr/>
              <a:t>97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Graeca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139748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95A804-9495-4A29-A48D-EDD6FAAAA1BD}" type="slidenum">
              <a:rPr lang="en-US" altLang="en-US" sz="1200"/>
              <a:pPr/>
              <a:t>98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008824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943006-C297-43E9-8D9A-E21F05749B50}" type="slidenum">
              <a:rPr lang="en-US" altLang="en-US" sz="1200"/>
              <a:pPr/>
              <a:t>99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636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536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53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 smtClean="0"/>
            </a:lvl1pPr>
          </a:lstStyle>
          <a:p>
            <a:pPr>
              <a:defRPr/>
            </a:pPr>
            <a:fld id="{959A5C32-65FD-4E30-BCFB-73C70DAED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0804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EA75-ED48-4165-A7BF-6E245E539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5870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59BB0-1C2D-4D5B-97DE-CAC6B992A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828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5B415-AB51-45A6-8DB3-9F280E59D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8348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50773-7F27-4FC4-BB94-3EE0097A6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4296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2666A-8514-4026-A28A-17205028D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3572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B525B-B4A5-45FF-AEDB-02B80800A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9704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8C1DD-C8FE-48D1-A0B6-19645B483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004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4D9EF-72D5-4608-8D38-02463EFFB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9742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967FD-60FC-4EFB-AF90-8776EC29E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4643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A565-C3C3-4933-B03C-C6839D664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5005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15257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258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258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258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2583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2584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2585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2586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2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2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2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B4004F3C-3CD7-48D0-95C0-155F94D49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slide" Target="slide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slide" Target="slide100.xml"/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6.xml"/><Relationship Id="rId5" Type="http://schemas.openxmlformats.org/officeDocument/2006/relationships/slide" Target="slide26.xml"/><Relationship Id="rId4" Type="http://schemas.openxmlformats.org/officeDocument/2006/relationships/slide" Target="slide21.xml"/><Relationship Id="rId9" Type="http://schemas.openxmlformats.org/officeDocument/2006/relationships/slide" Target="slide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66.xml"/><Relationship Id="rId7" Type="http://schemas.openxmlformats.org/officeDocument/2006/relationships/slide" Target="slide6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0.xml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10.wmf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5.xml"/><Relationship Id="rId5" Type="http://schemas.openxmlformats.org/officeDocument/2006/relationships/slide" Target="slide100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13" Type="http://schemas.openxmlformats.org/officeDocument/2006/relationships/image" Target="../media/image4.png"/><Relationship Id="rId3" Type="http://schemas.openxmlformats.org/officeDocument/2006/relationships/slide" Target="slide84.xml"/><Relationship Id="rId7" Type="http://schemas.openxmlformats.org/officeDocument/2006/relationships/slide" Target="slide88.xml"/><Relationship Id="rId12" Type="http://schemas.openxmlformats.org/officeDocument/2006/relationships/slide" Target="slide6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7.xml"/><Relationship Id="rId11" Type="http://schemas.openxmlformats.org/officeDocument/2006/relationships/slide" Target="slide100.xml"/><Relationship Id="rId5" Type="http://schemas.openxmlformats.org/officeDocument/2006/relationships/slide" Target="slide86.xml"/><Relationship Id="rId10" Type="http://schemas.openxmlformats.org/officeDocument/2006/relationships/image" Target="../media/image3.png"/><Relationship Id="rId4" Type="http://schemas.openxmlformats.org/officeDocument/2006/relationships/slide" Target="slide85.xml"/><Relationship Id="rId9" Type="http://schemas.openxmlformats.org/officeDocument/2006/relationships/slide" Target="slide8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90.xml"/><Relationship Id="rId7" Type="http://schemas.openxmlformats.org/officeDocument/2006/relationships/slide" Target="slide9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3.xml"/><Relationship Id="rId11" Type="http://schemas.openxmlformats.org/officeDocument/2006/relationships/image" Target="../media/image4.png"/><Relationship Id="rId5" Type="http://schemas.openxmlformats.org/officeDocument/2006/relationships/slide" Target="slide92.xml"/><Relationship Id="rId10" Type="http://schemas.openxmlformats.org/officeDocument/2006/relationships/slide" Target="slide65.xml"/><Relationship Id="rId4" Type="http://schemas.openxmlformats.org/officeDocument/2006/relationships/slide" Target="slide91.xml"/><Relationship Id="rId9" Type="http://schemas.openxmlformats.org/officeDocument/2006/relationships/slide" Target="slide10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hyperlink" Target="&#1061;&#1088;&#1080;&#1089;&#1090;&#1080;&#1072;&#1085;&#1089;&#1082;&#1080;&#1077;%20&#1055;&#1080;&#1089;&#1072;&#1090;&#1077;&#1083;&#1080;.pptx#-1,54,&#1057;&#1080;&#1084;&#1077;&#1085;&#1086;&#1085; &#1053;&#1086;&#1074;&#1099;&#1081; &#1041;&#1086;&#1075;&#1086;&#1089;&#1083;&#1086;&#1074;" TargetMode="Externa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hyperlink" Target="&#1061;&#1088;&#1080;&#1089;&#1090;&#1080;&#1072;&#1085;&#1089;&#1082;&#1080;&#1077;%20&#1055;&#1080;&#1089;&#1072;&#1090;&#1077;&#1083;&#1080;.pptx#-1,55,&#1060;&#1088;&#1072;&#1085;&#1094;&#1080;&#1089;&#1082; &#1040;&#1089;&#1089;&#1080;&#1079;&#1089;&#1082;&#1080;&#1081;" TargetMode="Externa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wmf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wmf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wmf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wmf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hyperlink" Target="&#1061;&#1088;&#1080;&#1089;&#1090;&#1080;&#1072;&#1085;&#1089;&#1082;&#1080;&#1077;%20&#1055;&#1080;&#1089;&#1072;&#1090;&#1077;&#1083;&#1080;.pptx#-1,67,&#1040;&#1083;&#1100;&#1073;&#1077;&#1088;&#1090; &#1057;&#1080;&#1084;&#1087;&#1089;&#1086;&#1085;" TargetMode="Externa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hyperlink" Target="&#1061;&#1088;&#1080;&#1089;&#1090;&#1080;&#1072;&#1085;&#1089;&#1082;&#1080;&#1077;%20&#1055;&#1080;&#1089;&#1072;&#1090;&#1077;&#1083;&#1080;.pptx#-1,64,&#1044;&#1078;&#1086;&#1085; &#1040;&#1083;&#1077;&#1082;&#1089;&#1072;&#1085;&#1076;&#1088; &#1044;&#1086;&#1091;&#1074;&#1080;" TargetMode="Externa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slide" Target="slide65.xml"/><Relationship Id="rId10" Type="http://schemas.openxmlformats.org/officeDocument/2006/relationships/image" Target="../media/image32.jpeg"/><Relationship Id="rId4" Type="http://schemas.openxmlformats.org/officeDocument/2006/relationships/slide" Target="slide100.xml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8.xml"/><Relationship Id="rId7" Type="http://schemas.openxmlformats.org/officeDocument/2006/relationships/slide" Target="slide6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0.xml"/><Relationship Id="rId5" Type="http://schemas.openxmlformats.org/officeDocument/2006/relationships/image" Target="../media/image3.png"/><Relationship Id="rId4" Type="http://schemas.openxmlformats.org/officeDocument/2006/relationships/image" Target="../media/image5.wmf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hyperlink" Target="&#1061;&#1088;&#1080;&#1089;&#1090;&#1080;&#1072;&#1085;&#1089;&#1082;&#1080;&#1077;%20&#1055;&#1080;&#1089;&#1072;&#1090;&#1077;&#1083;&#1080;.pptx#-1,79,&#1042;&#1080;&#1083;&#1083;&#1103;&#1084; &#1041;&#1088;&#1072;&#1093;&#1085;&#1072;&#1084;" TargetMode="Externa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hyperlink" Target="&#1061;&#1088;&#1080;&#1089;&#1090;&#1080;&#1072;&#1085;&#1089;&#1082;&#1080;&#1077;%20&#1055;&#1080;&#1089;&#1072;&#1090;&#1077;&#1083;&#1080;.pptx#-1,81,&#1054;&#1088;&#1072;&#1083; &#1056;&#1086;&#1073;&#1077;&#1088;&#1090;&#1089;" TargetMode="Externa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hyperlink" Target="&#1061;&#1088;&#1080;&#1089;&#1090;&#1080;&#1072;&#1085;&#1089;&#1082;&#1080;&#1077;%20&#1055;&#1080;&#1089;&#1072;&#1090;&#1077;&#1083;&#1080;.pptx#-1,84,&#1050;&#1077;&#1085;&#1085;&#1077;&#1090; &#1061;&#1077;&#1081;&#1075;&#1080;&#1085;" TargetMode="Externa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slide" Target="slide65.xml"/><Relationship Id="rId10" Type="http://schemas.openxmlformats.org/officeDocument/2006/relationships/image" Target="../media/image40.jpeg"/><Relationship Id="rId4" Type="http://schemas.openxmlformats.org/officeDocument/2006/relationships/slide" Target="slide100.xml"/><Relationship Id="rId9" Type="http://schemas.openxmlformats.org/officeDocument/2006/relationships/hyperlink" Target="https://scontent-b.xx.fbcdn.net/hphotos-prn1/t1/48144_10152726030775258_1110046384_n.jp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slide" Target="slide68.xml"/><Relationship Id="rId4" Type="http://schemas.openxmlformats.org/officeDocument/2006/relationships/slide" Target="slide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slide" Target="slide68.xml"/><Relationship Id="rId4" Type="http://schemas.openxmlformats.org/officeDocument/2006/relationships/slide" Target="slide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slide" Target="slide68.xml"/><Relationship Id="rId4" Type="http://schemas.openxmlformats.org/officeDocument/2006/relationships/slide" Target="slide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slide" Target="slide68.xml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slide" Target="slide68.xml"/><Relationship Id="rId4" Type="http://schemas.openxmlformats.org/officeDocument/2006/relationships/slide" Target="slide2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slide" Target="slide68.xml"/><Relationship Id="rId4" Type="http://schemas.openxmlformats.org/officeDocument/2006/relationships/slide" Target="slide2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slide" Target="slide68.xml"/><Relationship Id="rId4" Type="http://schemas.openxmlformats.org/officeDocument/2006/relationships/slide" Target="slide2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2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2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2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7" Type="http://schemas.openxmlformats.org/officeDocument/2006/relationships/slide" Target="slide22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5" Type="http://schemas.openxmlformats.org/officeDocument/2006/relationships/image" Target="../media/image41.wmf"/><Relationship Id="rId4" Type="http://schemas.openxmlformats.org/officeDocument/2006/relationships/slide" Target="slide8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slide" Target="slide80.xml"/><Relationship Id="rId4" Type="http://schemas.openxmlformats.org/officeDocument/2006/relationships/slide" Target="slide10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slide" Target="slide80.xml"/><Relationship Id="rId4" Type="http://schemas.openxmlformats.org/officeDocument/2006/relationships/slide" Target="slide10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0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0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0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0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0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0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5.xml"/><Relationship Id="rId4" Type="http://schemas.openxmlformats.org/officeDocument/2006/relationships/slide" Target="slide10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0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0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0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0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slide" Target="slide26.xml"/><Relationship Id="rId4" Type="http://schemas.openxmlformats.org/officeDocument/2006/relationships/slide" Target="slide10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slide" Target="slide26.xml"/><Relationship Id="rId4" Type="http://schemas.openxmlformats.org/officeDocument/2006/relationships/slide" Target="slide10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slide" Target="slide26.xml"/><Relationship Id="rId4" Type="http://schemas.openxmlformats.org/officeDocument/2006/relationships/slide" Target="slide10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slide" Target="slide26.xml"/><Relationship Id="rId4" Type="http://schemas.openxmlformats.org/officeDocument/2006/relationships/slide" Target="slide10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slide" Target="slide26.xml"/><Relationship Id="rId4" Type="http://schemas.openxmlformats.org/officeDocument/2006/relationships/slide" Target="slide10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slide" Target="slide26.xml"/><Relationship Id="rId4" Type="http://schemas.openxmlformats.org/officeDocument/2006/relationships/slide" Target="slide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575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6149" name="AutoShape 17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0" name="AutoShape 18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AutoShape 1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1844824"/>
            <a:ext cx="3181099" cy="3422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533400" y="12192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i="1">
                <a:latin typeface="Franklin Gothic Medium" panose="020B0603020102020204" pitchFamily="34" charset="0"/>
              </a:rPr>
              <a:t>Причины болезни</a:t>
            </a:r>
            <a:endParaRPr lang="en-US" altLang="en-US" sz="4400" i="1">
              <a:latin typeface="Franklin Gothic Medium" panose="020B0603020102020204" pitchFamily="34" charset="0"/>
            </a:endParaRPr>
          </a:p>
        </p:txBody>
      </p:sp>
      <p:sp>
        <p:nvSpPr>
          <p:cNvPr id="701448" name="Rectangle 8"/>
          <p:cNvSpPr>
            <a:spLocks noChangeArrowheads="1"/>
          </p:cNvSpPr>
          <p:nvPr/>
        </p:nvSpPr>
        <p:spPr bwMode="auto">
          <a:xfrm>
            <a:off x="3048000" y="2667000"/>
            <a:ext cx="609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Иов 2:5-7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сатана поразил Иова болезнью в его коже </a:t>
            </a:r>
            <a:endParaRPr lang="ru-RU" altLang="en-US" dirty="0"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dirty="0">
                <a:solidFill>
                  <a:srgbClr val="FFFF99"/>
                </a:solidFill>
                <a:latin typeface="Franklin Gothic Medium" panose="020B0603020102020204" pitchFamily="34" charset="0"/>
              </a:rPr>
              <a:t>Мф. 9:33</a:t>
            </a:r>
            <a:r>
              <a:rPr lang="ru-RU" altLang="en-US" dirty="0">
                <a:latin typeface="Franklin Gothic Medium" panose="020B0603020102020204" pitchFamily="34" charset="0"/>
              </a:rPr>
              <a:t> «</a:t>
            </a:r>
            <a:r>
              <a:rPr lang="ru-RU" altLang="en-US" i="1" dirty="0">
                <a:latin typeface="Franklin Gothic Medium" panose="020B0603020102020204" pitchFamily="34" charset="0"/>
              </a:rPr>
              <a:t>И когда бес был изгнан, немой стал говорить</a:t>
            </a:r>
            <a:r>
              <a:rPr lang="ru-RU" altLang="en-US" dirty="0">
                <a:latin typeface="Franklin Gothic Medium" panose="020B0603020102020204" pitchFamily="34" charset="0"/>
              </a:rPr>
              <a:t>».</a:t>
            </a:r>
          </a:p>
        </p:txBody>
      </p:sp>
      <p:sp>
        <p:nvSpPr>
          <p:cNvPr id="701449" name="Text Box 9"/>
          <p:cNvSpPr txBox="1">
            <a:spLocks noChangeArrowheads="1"/>
          </p:cNvSpPr>
          <p:nvPr/>
        </p:nvSpPr>
        <p:spPr bwMode="auto">
          <a:xfrm>
            <a:off x="2895600" y="1905000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Влияние бесов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843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1457" name="Rectangle 17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8441" name="AutoShape 18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AutoShape 19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3" name="AutoShape 20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08" y="2795450"/>
            <a:ext cx="2489492" cy="1946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1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8" grpId="0" build="p" autoUpdateAnimBg="0"/>
      <p:bldP spid="701449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1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70088"/>
            <a:ext cx="88392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4400" smtClean="0">
                <a:latin typeface="Franklin Gothic Medium" panose="020B0603020102020204" pitchFamily="34" charset="0"/>
                <a:hlinkClick r:id="rId3" action="ppaction://hlinksldjump"/>
              </a:rPr>
              <a:t>Причины болезни</a:t>
            </a:r>
            <a:r>
              <a:rPr lang="ru-RU" altLang="en-US" sz="4400" smtClean="0">
                <a:latin typeface="Franklin Gothic Medium" panose="020B06030201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4400" smtClean="0">
                <a:latin typeface="Franklin Gothic Medium" panose="020B0603020102020204" pitchFamily="34" charset="0"/>
                <a:hlinkClick r:id="rId4" action="ppaction://hlinksldjump"/>
              </a:rPr>
              <a:t>Библейское учение об исцелении</a:t>
            </a:r>
            <a:endParaRPr lang="ru-RU" altLang="en-US" sz="4400" smtClean="0"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sz="4400" smtClean="0">
                <a:latin typeface="Franklin Gothic Medium" panose="020B0603020102020204" pitchFamily="34" charset="0"/>
                <a:hlinkClick r:id="rId5" action="ppaction://hlinksldjump"/>
              </a:rPr>
              <a:t>Опыт верующих</a:t>
            </a:r>
            <a:endParaRPr lang="en-US" altLang="en-US" sz="4400" smtClean="0"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sz="4400" smtClean="0">
                <a:latin typeface="Franklin Gothic Medium" panose="020B0603020102020204" pitchFamily="34" charset="0"/>
                <a:hlinkClick r:id="rId6" action="ppaction://hlinksldjump"/>
              </a:rPr>
              <a:t>Руководящие принципы</a:t>
            </a:r>
            <a:endParaRPr lang="ru-RU" altLang="en-US" sz="4400" smtClean="0">
              <a:latin typeface="Franklin Gothic Medium" panose="020B0603020102020204" pitchFamily="34" charset="0"/>
            </a:endParaRPr>
          </a:p>
        </p:txBody>
      </p:sp>
      <p:sp>
        <p:nvSpPr>
          <p:cNvPr id="104452" name="AutoShape 6" descr="90%"/>
          <p:cNvSpPr>
            <a:spLocks noChangeArrowheads="1"/>
          </p:cNvSpPr>
          <p:nvPr/>
        </p:nvSpPr>
        <p:spPr bwMode="auto">
          <a:xfrm rot="-5400000">
            <a:off x="8763000" y="6477000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53" name="AutoShape 7" descr="90%"/>
          <p:cNvSpPr>
            <a:spLocks noChangeArrowheads="1"/>
          </p:cNvSpPr>
          <p:nvPr/>
        </p:nvSpPr>
        <p:spPr bwMode="auto">
          <a:xfrm>
            <a:off x="0" y="6457950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4454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0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4456" name="AutoShape 19" descr="90%">
            <a:hlinkClick r:id="rId8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57" name="AutoShape 20" descr="90%">
            <a:hlinkClick r:id="rId9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533400" y="12192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i="1">
                <a:latin typeface="Franklin Gothic Medium" panose="020B0603020102020204" pitchFamily="34" charset="0"/>
              </a:rPr>
              <a:t>Причины болезни</a:t>
            </a:r>
            <a:endParaRPr lang="en-US" altLang="en-US" sz="4400" i="1">
              <a:latin typeface="Franklin Gothic Medium" panose="020B0603020102020204" pitchFamily="34" charset="0"/>
            </a:endParaRPr>
          </a:p>
        </p:txBody>
      </p:sp>
      <p:sp>
        <p:nvSpPr>
          <p:cNvPr id="701448" name="Rectangle 8"/>
          <p:cNvSpPr>
            <a:spLocks noChangeArrowheads="1"/>
          </p:cNvSpPr>
          <p:nvPr/>
        </p:nvSpPr>
        <p:spPr bwMode="auto">
          <a:xfrm>
            <a:off x="3048000" y="2667000"/>
            <a:ext cx="609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>
                <a:solidFill>
                  <a:srgbClr val="FFFF99"/>
                </a:solidFill>
                <a:latin typeface="Franklin Gothic Medium" panose="020B0603020102020204" pitchFamily="34" charset="0"/>
              </a:rPr>
              <a:t>Лк. 13:11</a:t>
            </a:r>
            <a:r>
              <a:rPr lang="ru-RU" altLang="en-US" dirty="0">
                <a:latin typeface="Franklin Gothic Medium" panose="020B0603020102020204" pitchFamily="34" charset="0"/>
              </a:rPr>
              <a:t> «</a:t>
            </a:r>
            <a:r>
              <a:rPr lang="ru-RU" altLang="en-US" i="1" dirty="0">
                <a:latin typeface="Franklin Gothic Medium" panose="020B0603020102020204" pitchFamily="34" charset="0"/>
              </a:rPr>
              <a:t>Там была женщина, восемнадцать лет имевшая духа немощи: она была скорчена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»</a:t>
            </a:r>
            <a:endParaRPr lang="ru-RU" altLang="en-US" dirty="0">
              <a:latin typeface="Franklin Gothic Medium" panose="020B0603020102020204" pitchFamily="34" charset="0"/>
            </a:endParaRPr>
          </a:p>
        </p:txBody>
      </p:sp>
      <p:sp>
        <p:nvSpPr>
          <p:cNvPr id="701449" name="Text Box 9"/>
          <p:cNvSpPr txBox="1">
            <a:spLocks noChangeArrowheads="1"/>
          </p:cNvSpPr>
          <p:nvPr/>
        </p:nvSpPr>
        <p:spPr bwMode="auto">
          <a:xfrm>
            <a:off x="2895600" y="1905000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Влияние бесов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843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1457" name="Rectangle 17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8441" name="AutoShape 18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AutoShape 19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3" name="AutoShape 20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08" y="2795450"/>
            <a:ext cx="2489492" cy="19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533400" y="12192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i="1">
                <a:latin typeface="Franklin Gothic Medium" panose="020B0603020102020204" pitchFamily="34" charset="0"/>
              </a:rPr>
              <a:t>Причины болезни</a:t>
            </a:r>
            <a:endParaRPr lang="en-US" altLang="en-US" sz="4400" i="1">
              <a:latin typeface="Franklin Gothic Medium" panose="020B0603020102020204" pitchFamily="34" charset="0"/>
            </a:endParaRPr>
          </a:p>
        </p:txBody>
      </p:sp>
      <p:sp>
        <p:nvSpPr>
          <p:cNvPr id="738312" name="Rectangle 8"/>
          <p:cNvSpPr>
            <a:spLocks noChangeArrowheads="1"/>
          </p:cNvSpPr>
          <p:nvPr/>
        </p:nvSpPr>
        <p:spPr bwMode="auto">
          <a:xfrm>
            <a:off x="3048000" y="2667000"/>
            <a:ext cx="609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>
                <a:solidFill>
                  <a:srgbClr val="FFFF99"/>
                </a:solidFill>
                <a:latin typeface="Franklin Gothic Medium" panose="020B0603020102020204" pitchFamily="34" charset="0"/>
              </a:rPr>
              <a:t>Иов 2:5-6</a:t>
            </a:r>
            <a:r>
              <a:rPr lang="ru-RU" altLang="en-US">
                <a:latin typeface="Franklin Gothic Medium" panose="020B0603020102020204" pitchFamily="34" charset="0"/>
              </a:rPr>
              <a:t> «простри руку Твою и коснись кости его и плоти его, - благословит ли он Тебя? И сказал Господь сатане: вот, он в руке твоей...».</a:t>
            </a:r>
          </a:p>
        </p:txBody>
      </p:sp>
      <p:sp>
        <p:nvSpPr>
          <p:cNvPr id="738313" name="Text Box 9"/>
          <p:cNvSpPr txBox="1">
            <a:spLocks noChangeArrowheads="1"/>
          </p:cNvSpPr>
          <p:nvPr/>
        </p:nvSpPr>
        <p:spPr bwMode="auto">
          <a:xfrm>
            <a:off x="2667000" y="1905000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Срок испытания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048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22" name="Rectangle 18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489" name="AutoShape 19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AutoShape 20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1" name="AutoShape 21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2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736" y="2401887"/>
            <a:ext cx="994576" cy="3581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12" grpId="0" build="p" autoUpdateAnimBg="0"/>
      <p:bldP spid="7383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533400" y="12192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i="1">
                <a:latin typeface="Franklin Gothic Medium" panose="020B0603020102020204" pitchFamily="34" charset="0"/>
              </a:rPr>
              <a:t>Причины болезни</a:t>
            </a:r>
            <a:endParaRPr lang="en-US" altLang="en-US" sz="4400" i="1">
              <a:latin typeface="Franklin Gothic Medium" panose="020B0603020102020204" pitchFamily="34" charset="0"/>
            </a:endParaRPr>
          </a:p>
        </p:txBody>
      </p:sp>
      <p:sp>
        <p:nvSpPr>
          <p:cNvPr id="738312" name="Rectangle 8"/>
          <p:cNvSpPr>
            <a:spLocks noChangeArrowheads="1"/>
          </p:cNvSpPr>
          <p:nvPr/>
        </p:nvSpPr>
        <p:spPr bwMode="auto">
          <a:xfrm>
            <a:off x="1763688" y="2667000"/>
            <a:ext cx="73803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Ин. 9:2-3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«Равви! кто согрешил, он или родители его, что родился слепым?». А Иисус ответил: «Не согрешил ни он, ни родители его, но [это для] [того], чтобы на нем явились дела Божии».</a:t>
            </a:r>
            <a:endParaRPr lang="ru-RU" altLang="en-US" dirty="0">
              <a:latin typeface="Franklin Gothic Medium" panose="020B0603020102020204" pitchFamily="34" charset="0"/>
            </a:endParaRPr>
          </a:p>
        </p:txBody>
      </p:sp>
      <p:sp>
        <p:nvSpPr>
          <p:cNvPr id="738313" name="Text Box 9"/>
          <p:cNvSpPr txBox="1">
            <a:spLocks noChangeArrowheads="1"/>
          </p:cNvSpPr>
          <p:nvPr/>
        </p:nvSpPr>
        <p:spPr bwMode="auto">
          <a:xfrm>
            <a:off x="3011030" y="1905000"/>
            <a:ext cx="276909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Не указана</a:t>
            </a:r>
            <a:endParaRPr lang="en-US" altLang="en-US" sz="4000" i="1" dirty="0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048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22" name="Rectangle 18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489" name="AutoShape 19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AutoShape 20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1" name="AutoShape 21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2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42" y="3163887"/>
            <a:ext cx="1585376" cy="19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3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12" grpId="0" build="p" autoUpdateAnimBg="0"/>
      <p:bldP spid="7383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533400" y="12192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i="1">
                <a:latin typeface="Franklin Gothic Medium" panose="020B0603020102020204" pitchFamily="34" charset="0"/>
              </a:rPr>
              <a:t>Причины болезни</a:t>
            </a:r>
            <a:endParaRPr lang="en-US" altLang="en-US" sz="4400" i="1">
              <a:latin typeface="Franklin Gothic Medium" panose="020B0603020102020204" pitchFamily="34" charset="0"/>
            </a:endParaRPr>
          </a:p>
        </p:txBody>
      </p:sp>
      <p:sp>
        <p:nvSpPr>
          <p:cNvPr id="738312" name="Rectangle 8"/>
          <p:cNvSpPr>
            <a:spLocks noChangeArrowheads="1"/>
          </p:cNvSpPr>
          <p:nvPr/>
        </p:nvSpPr>
        <p:spPr bwMode="auto">
          <a:xfrm>
            <a:off x="1763688" y="2667000"/>
            <a:ext cx="73803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Ин. 11:4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Про Лазаря: «Эта болезнь не к смерти, но к славе Божией, да прославится через нее Сын Божий».</a:t>
            </a:r>
            <a:endParaRPr lang="ru-RU" altLang="en-US" dirty="0">
              <a:latin typeface="Franklin Gothic Medium" panose="020B0603020102020204" pitchFamily="34" charset="0"/>
            </a:endParaRPr>
          </a:p>
        </p:txBody>
      </p:sp>
      <p:sp>
        <p:nvSpPr>
          <p:cNvPr id="738313" name="Text Box 9"/>
          <p:cNvSpPr txBox="1">
            <a:spLocks noChangeArrowheads="1"/>
          </p:cNvSpPr>
          <p:nvPr/>
        </p:nvSpPr>
        <p:spPr bwMode="auto">
          <a:xfrm>
            <a:off x="3011030" y="1905000"/>
            <a:ext cx="276909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Не указана</a:t>
            </a:r>
            <a:endParaRPr lang="en-US" altLang="en-US" sz="4000" i="1" dirty="0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048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22" name="Rectangle 18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489" name="AutoShape 19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AutoShape 20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1" name="AutoShape 21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2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42" y="3163887"/>
            <a:ext cx="1585376" cy="1992686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49273" y="4676264"/>
            <a:ext cx="73803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Иов</a:t>
            </a:r>
            <a:endParaRPr lang="ru-RU" altLang="en-US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12" grpId="0" build="p" autoUpdateAnimBg="0"/>
      <p:bldP spid="1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7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2133600" y="1905000"/>
            <a:ext cx="548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 dirty="0">
                <a:solidFill>
                  <a:srgbClr val="CCFFFF"/>
                </a:solidFill>
                <a:latin typeface="Franklin Gothic Medium" panose="020B0603020102020204" pitchFamily="34" charset="0"/>
              </a:rPr>
              <a:t>Описательные слова</a:t>
            </a:r>
            <a:endParaRPr lang="en-US" altLang="en-US" sz="4000" i="1" dirty="0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663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4470" name="Rectangle 22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6633" name="AutoShape 23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4" name="AutoShape 24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5" name="AutoShape 25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6" name="AutoShape 2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8991600" cy="914400"/>
          </a:xfrm>
          <a:noFill/>
        </p:spPr>
        <p:txBody>
          <a:bodyPr/>
          <a:lstStyle/>
          <a:p>
            <a:pPr eaLnBrk="1" hangingPunct="1"/>
            <a:r>
              <a:rPr lang="ru-RU" altLang="en-US" sz="4400" i="1" smtClean="0">
                <a:latin typeface="Franklin Gothic Medium" panose="020B0603020102020204" pitchFamily="34" charset="0"/>
              </a:rPr>
              <a:t>Библейское учение об исцелении</a:t>
            </a:r>
            <a:endParaRPr lang="en-US" altLang="en-US" sz="4400" i="1" smtClean="0">
              <a:latin typeface="Franklin Gothic Medium" panose="020B0603020102020204" pitchFamily="34" charset="0"/>
            </a:endParaRPr>
          </a:p>
        </p:txBody>
      </p:sp>
      <p:sp>
        <p:nvSpPr>
          <p:cNvPr id="15" name="Rectangle 15"/>
          <p:cNvSpPr txBox="1">
            <a:spLocks noChangeArrowheads="1"/>
          </p:cNvSpPr>
          <p:nvPr/>
        </p:nvSpPr>
        <p:spPr bwMode="auto">
          <a:xfrm>
            <a:off x="362743" y="3559820"/>
            <a:ext cx="83820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Исцеление</a:t>
            </a: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4244" y="2667000"/>
            <a:ext cx="2735512" cy="68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he-IL" altLang="en-US" sz="4400" dirty="0" smtClean="0">
                <a:latin typeface="+mn-lt"/>
                <a:cs typeface="Times New Roman" panose="02020603050405020304" pitchFamily="18" charset="0"/>
              </a:rPr>
              <a:t>רפא</a:t>
            </a:r>
            <a:r>
              <a:rPr lang="el-GR" altLang="en-US" sz="3600" dirty="0" smtClean="0">
                <a:latin typeface="+mn-lt"/>
                <a:cs typeface="Times New Roman" panose="02020603050405020304" pitchFamily="18" charset="0"/>
              </a:rPr>
              <a:t> (</a:t>
            </a:r>
            <a:r>
              <a:rPr lang="ru-RU" altLang="en-US" sz="3600" dirty="0" err="1" smtClean="0">
                <a:latin typeface="+mn-lt"/>
                <a:cs typeface="Times New Roman" panose="02020603050405020304" pitchFamily="18" charset="0"/>
              </a:rPr>
              <a:t>рафа</a:t>
            </a:r>
            <a:r>
              <a:rPr lang="ru-RU" altLang="en-US" sz="3600" dirty="0" smtClean="0">
                <a:latin typeface="+mn-lt"/>
                <a:cs typeface="Times New Roman" panose="02020603050405020304" pitchFamily="18" charset="0"/>
              </a:rPr>
              <a:t>)</a:t>
            </a:r>
            <a:endParaRPr lang="ru-RU" altLang="en-US" sz="36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15" grpId="0" build="p" autoUpdateAnimBg="0"/>
      <p:bldP spid="1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7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2133600" y="1905000"/>
            <a:ext cx="548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Описательные слова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44461" name="Rectangle 13"/>
          <p:cNvSpPr>
            <a:spLocks noChangeArrowheads="1"/>
          </p:cNvSpPr>
          <p:nvPr/>
        </p:nvSpPr>
        <p:spPr bwMode="auto">
          <a:xfrm>
            <a:off x="762596" y="2708920"/>
            <a:ext cx="7647384" cy="88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US" sz="3600" dirty="0" smtClean="0">
                <a:latin typeface="+mn-lt"/>
                <a:cs typeface="Times New Roman" panose="02020603050405020304" pitchFamily="18" charset="0"/>
              </a:rPr>
              <a:t>ὑγιαίνω (</a:t>
            </a:r>
            <a:r>
              <a:rPr lang="ru-RU" altLang="en-US" sz="3600" dirty="0" err="1" smtClean="0">
                <a:latin typeface="+mn-lt"/>
                <a:cs typeface="Times New Roman" panose="02020603050405020304" pitchFamily="18" charset="0"/>
              </a:rPr>
              <a:t>хугиайно</a:t>
            </a:r>
            <a:r>
              <a:rPr lang="ru-RU" altLang="en-US" sz="3600" dirty="0" smtClean="0">
                <a:latin typeface="+mn-lt"/>
                <a:cs typeface="Times New Roman" panose="02020603050405020304" pitchFamily="18" charset="0"/>
              </a:rPr>
              <a:t>)</a:t>
            </a:r>
            <a:r>
              <a:rPr lang="el-GR" altLang="en-US" sz="3600" dirty="0" smtClean="0">
                <a:latin typeface="+mn-lt"/>
                <a:cs typeface="Times New Roman" panose="02020603050405020304" pitchFamily="18" charset="0"/>
              </a:rPr>
              <a:t>, ὑγιής</a:t>
            </a:r>
            <a:r>
              <a:rPr lang="ru-RU" altLang="en-US" sz="3600" dirty="0" smtClean="0">
                <a:latin typeface="MS Sans Serif" charset="0"/>
                <a:cs typeface="Times New Roman" panose="02020603050405020304" pitchFamily="18" charset="0"/>
              </a:rPr>
              <a:t> </a:t>
            </a:r>
            <a:r>
              <a:rPr lang="ru-RU" altLang="en-US" sz="36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(</a:t>
            </a:r>
            <a:r>
              <a:rPr lang="ru-RU" altLang="en-US" sz="3600" dirty="0" err="1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хугиэс</a:t>
            </a:r>
            <a:r>
              <a:rPr lang="ru-RU" altLang="en-US" sz="36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)</a:t>
            </a:r>
            <a:endParaRPr lang="ru-RU" altLang="en-US" sz="36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4463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429000"/>
            <a:ext cx="8382000" cy="72008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Здоровье</a:t>
            </a: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2663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4470" name="Rectangle 22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6633" name="AutoShape 23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4" name="AutoShape 24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5" name="AutoShape 25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6" name="AutoShape 2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8991600" cy="914400"/>
          </a:xfrm>
          <a:noFill/>
        </p:spPr>
        <p:txBody>
          <a:bodyPr/>
          <a:lstStyle/>
          <a:p>
            <a:pPr eaLnBrk="1" hangingPunct="1"/>
            <a:r>
              <a:rPr lang="ru-RU" altLang="en-US" sz="4400" i="1" smtClean="0">
                <a:latin typeface="Franklin Gothic Medium" panose="020B0603020102020204" pitchFamily="34" charset="0"/>
              </a:rPr>
              <a:t>Библейское учение об исцелении</a:t>
            </a:r>
            <a:endParaRPr lang="en-US" altLang="en-US" sz="4400" i="1" smtClean="0">
              <a:latin typeface="Franklin Gothic Medium" panose="020B06030201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87624" y="4211856"/>
            <a:ext cx="6861250" cy="68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US" sz="3600" dirty="0" smtClean="0">
                <a:latin typeface="+mn-lt"/>
                <a:cs typeface="Times New Roman" panose="02020603050405020304" pitchFamily="18" charset="0"/>
              </a:rPr>
              <a:t>ἰάομαι (</a:t>
            </a:r>
            <a:r>
              <a:rPr lang="ru-RU" altLang="en-US" sz="3600" dirty="0" err="1" smtClean="0">
                <a:latin typeface="+mn-lt"/>
                <a:cs typeface="Times New Roman" panose="02020603050405020304" pitchFamily="18" charset="0"/>
              </a:rPr>
              <a:t>иаомай</a:t>
            </a:r>
            <a:r>
              <a:rPr lang="ru-RU" altLang="en-US" sz="3600" dirty="0" smtClean="0">
                <a:latin typeface="+mn-lt"/>
                <a:cs typeface="Times New Roman" panose="02020603050405020304" pitchFamily="18" charset="0"/>
              </a:rPr>
              <a:t>)</a:t>
            </a:r>
            <a:r>
              <a:rPr lang="el-GR" altLang="en-US" sz="3600" dirty="0" smtClean="0">
                <a:latin typeface="+mn-lt"/>
                <a:cs typeface="Times New Roman" panose="02020603050405020304" pitchFamily="18" charset="0"/>
              </a:rPr>
              <a:t>, ἴασις</a:t>
            </a:r>
            <a:r>
              <a:rPr lang="ru-RU" altLang="en-US" sz="3600" dirty="0" smtClean="0">
                <a:latin typeface="MS Sans Serif" charset="0"/>
                <a:cs typeface="Times New Roman" panose="02020603050405020304" pitchFamily="18" charset="0"/>
              </a:rPr>
              <a:t> </a:t>
            </a:r>
            <a:r>
              <a:rPr lang="ru-RU" altLang="en-US" sz="36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(</a:t>
            </a:r>
            <a:r>
              <a:rPr lang="ru-RU" altLang="en-US" sz="3600" dirty="0" err="1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иасис</a:t>
            </a:r>
            <a:r>
              <a:rPr lang="ru-RU" altLang="en-US" sz="36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)</a:t>
            </a:r>
            <a:endParaRPr lang="ru-RU" altLang="en-US" sz="36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5"/>
          <p:cNvSpPr txBox="1">
            <a:spLocks noChangeArrowheads="1"/>
          </p:cNvSpPr>
          <p:nvPr/>
        </p:nvSpPr>
        <p:spPr bwMode="auto">
          <a:xfrm>
            <a:off x="467544" y="5805264"/>
            <a:ext cx="83820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Исцеление</a:t>
            </a: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76550" y="4984543"/>
            <a:ext cx="9392344" cy="68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US" sz="3600" dirty="0" smtClean="0">
                <a:latin typeface="+mn-lt"/>
                <a:cs typeface="Times New Roman" panose="02020603050405020304" pitchFamily="18" charset="0"/>
              </a:rPr>
              <a:t>θεραπεύω (</a:t>
            </a:r>
            <a:r>
              <a:rPr lang="ru-RU" altLang="en-US" sz="3600" dirty="0" err="1" smtClean="0">
                <a:latin typeface="+mn-lt"/>
                <a:cs typeface="Times New Roman" panose="02020603050405020304" pitchFamily="18" charset="0"/>
              </a:rPr>
              <a:t>тэрапьюо</a:t>
            </a:r>
            <a:r>
              <a:rPr lang="ru-RU" altLang="en-US" sz="3600" dirty="0" smtClean="0">
                <a:latin typeface="+mn-lt"/>
                <a:cs typeface="Times New Roman" panose="02020603050405020304" pitchFamily="18" charset="0"/>
              </a:rPr>
              <a:t>)</a:t>
            </a:r>
            <a:r>
              <a:rPr lang="el-GR" altLang="en-US" sz="3600" dirty="0" smtClean="0">
                <a:latin typeface="+mn-lt"/>
                <a:cs typeface="Times New Roman" panose="02020603050405020304" pitchFamily="18" charset="0"/>
              </a:rPr>
              <a:t>, θεραπεία </a:t>
            </a:r>
            <a:r>
              <a:rPr lang="ru-RU" altLang="en-US" sz="36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(</a:t>
            </a:r>
            <a:r>
              <a:rPr lang="ru-RU" altLang="en-US" sz="3600" dirty="0" err="1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тэрапия</a:t>
            </a:r>
            <a:r>
              <a:rPr lang="ru-RU" altLang="en-US" sz="36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)</a:t>
            </a:r>
            <a:endParaRPr lang="ru-RU" altLang="en-US" sz="36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4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4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61" grpId="0" build="p" autoUpdateAnimBg="0"/>
      <p:bldP spid="744463" grpId="0" build="p" autoUpdateAnimBg="0"/>
      <p:bldP spid="14" grpId="0" build="p" autoUpdateAnimBg="0"/>
      <p:bldP spid="15" grpId="0" build="p" autoUpdateAnimBg="0"/>
      <p:bldP spid="1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7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2133600" y="1905000"/>
            <a:ext cx="548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Описательные слова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44461" name="Rectangle 13"/>
          <p:cNvSpPr>
            <a:spLocks noChangeArrowheads="1"/>
          </p:cNvSpPr>
          <p:nvPr/>
        </p:nvSpPr>
        <p:spPr bwMode="auto">
          <a:xfrm>
            <a:off x="2819400" y="2636912"/>
            <a:ext cx="373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en-US" sz="4400">
                <a:latin typeface="Graeca" pitchFamily="2" charset="2"/>
                <a:cs typeface="Times New Roman" panose="02020603050405020304" pitchFamily="18" charset="0"/>
              </a:rPr>
              <a:t>sw</a:t>
            </a:r>
            <a:r>
              <a:rPr lang="en-US" altLang="en-US" sz="4400">
                <a:latin typeface="Graeca" pitchFamily="2" charset="2"/>
                <a:cs typeface="Times New Roman" panose="02020603050405020304" pitchFamily="18" charset="0"/>
              </a:rPr>
              <a:t>vzw</a:t>
            </a:r>
            <a:r>
              <a:rPr lang="ru-RU" altLang="en-US" sz="4400">
                <a:latin typeface="MS Sans Serif" charset="0"/>
                <a:cs typeface="Times New Roman" panose="02020603050405020304" pitchFamily="18" charset="0"/>
              </a:rPr>
              <a:t> </a:t>
            </a:r>
            <a:r>
              <a:rPr lang="ru-RU" altLang="en-US" sz="4400">
                <a:latin typeface="Franklin Gothic Medium" panose="020B0603020102020204" pitchFamily="34" charset="0"/>
                <a:cs typeface="Times New Roman" panose="02020603050405020304" pitchFamily="18" charset="0"/>
              </a:rPr>
              <a:t>(</a:t>
            </a:r>
            <a:r>
              <a:rPr lang="ru-RU" altLang="en-US" sz="4400">
                <a:latin typeface="Franklin Gothic Medium" panose="020B0603020102020204" pitchFamily="34" charset="0"/>
              </a:rPr>
              <a:t>содзо</a:t>
            </a:r>
            <a:r>
              <a:rPr lang="ru-RU" altLang="en-US" sz="4400">
                <a:latin typeface="Franklin Gothic Medium" panose="020B06030201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44463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573016"/>
            <a:ext cx="8382000" cy="2514600"/>
          </a:xfrm>
          <a:noFill/>
        </p:spPr>
        <p:txBody>
          <a:bodyPr/>
          <a:lstStyle/>
          <a:p>
            <a:pPr marL="685800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Физическое исцеление                    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(Мк.</a:t>
            </a:r>
            <a:r>
              <a:rPr lang="ru-RU" altLang="en-US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 5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:</a:t>
            </a:r>
            <a:r>
              <a:rPr lang="ru-RU" altLang="en-US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34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; Иак. 5:15)</a:t>
            </a:r>
          </a:p>
          <a:p>
            <a:pPr marL="685800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Духовное спасение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(Мф. 1:21</a:t>
            </a:r>
            <a:r>
              <a:rPr lang="ru-RU" altLang="en-US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)</a:t>
            </a: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2663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4470" name="Rectangle 22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6633" name="AutoShape 23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4" name="AutoShape 24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5" name="AutoShape 25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6" name="AutoShape 2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8991600" cy="914400"/>
          </a:xfrm>
          <a:noFill/>
        </p:spPr>
        <p:txBody>
          <a:bodyPr/>
          <a:lstStyle/>
          <a:p>
            <a:pPr eaLnBrk="1" hangingPunct="1"/>
            <a:r>
              <a:rPr lang="ru-RU" altLang="en-US" sz="4400" i="1" smtClean="0">
                <a:latin typeface="Franklin Gothic Medium" panose="020B0603020102020204" pitchFamily="34" charset="0"/>
              </a:rPr>
              <a:t>Библейское учение об исцелении</a:t>
            </a:r>
            <a:endParaRPr lang="en-US" altLang="en-US" sz="4400" i="1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4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4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4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4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61" grpId="0" build="p" autoUpdateAnimBg="0"/>
      <p:bldP spid="74446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9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8620" name="Rectangle 12"/>
          <p:cNvSpPr>
            <a:spLocks noChangeArrowheads="1"/>
          </p:cNvSpPr>
          <p:nvPr/>
        </p:nvSpPr>
        <p:spPr bwMode="auto">
          <a:xfrm>
            <a:off x="2971800" y="2708920"/>
            <a:ext cx="3124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dirty="0" err="1">
                <a:latin typeface="Hebraica" pitchFamily="2" charset="2"/>
                <a:cs typeface="Times New Roman" panose="02020603050405020304" pitchFamily="18" charset="0"/>
              </a:rPr>
              <a:t>rxn</a:t>
            </a:r>
            <a:r>
              <a:rPr lang="en-US" altLang="en-US" sz="4800" dirty="0">
                <a:latin typeface="Hebraica" pitchFamily="2" charset="2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(</a:t>
            </a:r>
            <a:r>
              <a:rPr lang="ru-RU" altLang="en-US" sz="4400" dirty="0" err="1">
                <a:latin typeface="Franklin Gothic Medium" panose="020B0603020102020204" pitchFamily="34" charset="0"/>
              </a:rPr>
              <a:t>нацал</a:t>
            </a:r>
            <a:r>
              <a:rPr lang="en-US" altLang="en-US" sz="4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)</a:t>
            </a:r>
            <a:endParaRPr lang="en-US" altLang="en-US" sz="4800" dirty="0">
              <a:latin typeface="Franklin Gothic Medium" panose="020B0603020102020204" pitchFamily="34" charset="0"/>
            </a:endParaRPr>
          </a:p>
        </p:txBody>
      </p:sp>
      <p:sp>
        <p:nvSpPr>
          <p:cNvPr id="708622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429000"/>
            <a:ext cx="8534400" cy="1752600"/>
          </a:xfrm>
          <a:noFill/>
        </p:spPr>
        <p:txBody>
          <a:bodyPr/>
          <a:lstStyle/>
          <a:p>
            <a:pPr marL="685800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Физическое избавление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                    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(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Исх. 3:8; 2 Пар. 32:17)</a:t>
            </a:r>
          </a:p>
          <a:p>
            <a:pPr marL="685800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Духовное спасение                              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(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Пс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. 38:9; 78:9</a:t>
            </a:r>
            <a:r>
              <a:rPr lang="ru-RU" altLang="en-US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sp>
        <p:nvSpPr>
          <p:cNvPr id="708623" name="Text Box 15"/>
          <p:cNvSpPr txBox="1">
            <a:spLocks noChangeArrowheads="1"/>
          </p:cNvSpPr>
          <p:nvPr/>
        </p:nvSpPr>
        <p:spPr bwMode="auto">
          <a:xfrm>
            <a:off x="2133600" y="1905000"/>
            <a:ext cx="548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Описательные слова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253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8632" name="Rectangle 24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2537" name="AutoShape 25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AutoShape 26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9" name="AutoShape 27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0" name="AutoShape 2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861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8991600" cy="914400"/>
          </a:xfrm>
          <a:noFill/>
        </p:spPr>
        <p:txBody>
          <a:bodyPr/>
          <a:lstStyle/>
          <a:p>
            <a:pPr eaLnBrk="1" hangingPunct="1"/>
            <a:r>
              <a:rPr lang="ru-RU" altLang="en-US" sz="4400" i="1" smtClean="0">
                <a:latin typeface="Franklin Gothic Medium" panose="020B0603020102020204" pitchFamily="34" charset="0"/>
              </a:rPr>
              <a:t>Библейское учение об исцелении</a:t>
            </a:r>
            <a:endParaRPr lang="en-US" altLang="en-US" sz="4400" i="1" smtClean="0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0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0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20" grpId="0" build="p" autoUpdateAnimBg="0"/>
      <p:bldP spid="70862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6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2133600" y="1905000"/>
            <a:ext cx="548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 dirty="0">
                <a:solidFill>
                  <a:srgbClr val="CCFFFF"/>
                </a:solidFill>
                <a:latin typeface="Franklin Gothic Medium" panose="020B0603020102020204" pitchFamily="34" charset="0"/>
              </a:rPr>
              <a:t>Описательные слова</a:t>
            </a:r>
            <a:endParaRPr lang="en-US" altLang="en-US" sz="4000" i="1" dirty="0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42412" name="Rectangle 12"/>
          <p:cNvSpPr>
            <a:spLocks noChangeArrowheads="1"/>
          </p:cNvSpPr>
          <p:nvPr/>
        </p:nvSpPr>
        <p:spPr bwMode="auto">
          <a:xfrm>
            <a:off x="3276600" y="2636912"/>
            <a:ext cx="266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4800" dirty="0">
                <a:latin typeface="Hebraica" pitchFamily="2" charset="2"/>
                <a:cs typeface="Times New Roman" panose="02020603050405020304" pitchFamily="18" charset="0"/>
              </a:rPr>
              <a:t>[</a:t>
            </a:r>
            <a:r>
              <a:rPr lang="ru-RU" altLang="en-US" sz="4800" dirty="0" err="1">
                <a:latin typeface="Hebraica" pitchFamily="2" charset="2"/>
                <a:cs typeface="Times New Roman" panose="02020603050405020304" pitchFamily="18" charset="0"/>
              </a:rPr>
              <a:t>vy</a:t>
            </a:r>
            <a:r>
              <a:rPr lang="ru-RU" altLang="en-US" sz="4800" dirty="0">
                <a:latin typeface="Hebraica" pitchFamily="2" charset="2"/>
                <a:cs typeface="Times New Roman" panose="02020603050405020304" pitchFamily="18" charset="0"/>
              </a:rPr>
              <a:t> </a:t>
            </a:r>
            <a:r>
              <a:rPr lang="ru-RU" altLang="en-US" sz="4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(</a:t>
            </a:r>
            <a:r>
              <a:rPr lang="ru-RU" altLang="en-US" sz="4400" dirty="0" err="1">
                <a:latin typeface="Franklin Gothic Medium" panose="020B0603020102020204" pitchFamily="34" charset="0"/>
              </a:rPr>
              <a:t>яша</a:t>
            </a:r>
            <a:r>
              <a:rPr lang="ru-RU" altLang="en-US" sz="4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)</a:t>
            </a:r>
            <a:endParaRPr lang="en-US" altLang="en-US" sz="44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429000"/>
            <a:ext cx="8382000" cy="2514600"/>
          </a:xfrm>
          <a:noFill/>
        </p:spPr>
        <p:txBody>
          <a:bodyPr/>
          <a:lstStyle/>
          <a:p>
            <a:pPr marL="685800" indent="-6858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Физическое избавление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                  (Исх. 14:30)</a:t>
            </a:r>
          </a:p>
          <a:p>
            <a:pPr marL="685800" indent="-6858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Духовное спасение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                   (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Иез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. 36:29; 37:23</a:t>
            </a:r>
            <a:r>
              <a:rPr lang="ru-RU" altLang="en-US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2458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2421" name="Rectangle 21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4585" name="AutoShape 22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6" name="AutoShape 23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7" name="AutoShape 24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8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8991600" cy="914400"/>
          </a:xfrm>
          <a:noFill/>
        </p:spPr>
        <p:txBody>
          <a:bodyPr/>
          <a:lstStyle/>
          <a:p>
            <a:pPr eaLnBrk="1" hangingPunct="1"/>
            <a:r>
              <a:rPr lang="ru-RU" altLang="en-US" sz="4400" i="1" smtClean="0">
                <a:latin typeface="Franklin Gothic Medium" panose="020B0603020102020204" pitchFamily="34" charset="0"/>
              </a:rPr>
              <a:t>Библейское учение об исцелении</a:t>
            </a:r>
            <a:endParaRPr lang="en-US" altLang="en-US" sz="4400" i="1" smtClean="0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2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2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2" grpId="0" build="p" autoUpdateAnimBg="0"/>
      <p:bldP spid="74241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0" i="1" smtClean="0"/>
              <a:t>	</a:t>
            </a:r>
            <a:endParaRPr lang="en-US" altLang="en-US" smtClean="0"/>
          </a:p>
        </p:txBody>
      </p:sp>
      <p:sp>
        <p:nvSpPr>
          <p:cNvPr id="750595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7449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Щелчок над углом отправляет в общий план для темы исцеления</a:t>
            </a:r>
            <a:endParaRPr lang="en-US" altLang="en-US" sz="1800" b="1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0596" name="AutoShape 4"/>
          <p:cNvSpPr>
            <a:spLocks noChangeArrowheads="1"/>
          </p:cNvSpPr>
          <p:nvPr/>
        </p:nvSpPr>
        <p:spPr bwMode="auto">
          <a:xfrm rot="-8411944">
            <a:off x="250825" y="188913"/>
            <a:ext cx="395288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0597" name="Text Box 5"/>
          <p:cNvSpPr txBox="1">
            <a:spLocks noChangeArrowheads="1"/>
          </p:cNvSpPr>
          <p:nvPr/>
        </p:nvSpPr>
        <p:spPr bwMode="auto">
          <a:xfrm>
            <a:off x="4716463" y="404813"/>
            <a:ext cx="36734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Щелчок над углом возвращает в предыдущий уровень</a:t>
            </a:r>
            <a:endParaRPr lang="en-US" altLang="en-US" sz="1800" b="1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0598" name="AutoShape 6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WordArt 7"/>
          <p:cNvSpPr>
            <a:spLocks noChangeArrowheads="1" noChangeShapeType="1" noTextEdit="1"/>
          </p:cNvSpPr>
          <p:nvPr/>
        </p:nvSpPr>
        <p:spPr bwMode="auto">
          <a:xfrm>
            <a:off x="1908175" y="2060575"/>
            <a:ext cx="5329238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Руководство</a:t>
            </a:r>
            <a:endParaRPr lang="en-US" sz="3600" kern="1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50604" name="Text Box 12"/>
          <p:cNvSpPr txBox="1">
            <a:spLocks noChangeArrowheads="1"/>
          </p:cNvSpPr>
          <p:nvPr/>
        </p:nvSpPr>
        <p:spPr bwMode="auto">
          <a:xfrm>
            <a:off x="3133725" y="3860800"/>
            <a:ext cx="48974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ru-RU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Появление мигающий круг означает, что вам </a:t>
            </a:r>
            <a:r>
              <a:rPr lang="ru-RU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доступна </a:t>
            </a:r>
            <a:r>
              <a:rPr lang="ru-RU" altLang="en-US" sz="1800" b="1" dirty="0" smtClean="0">
                <a:latin typeface="Tahoma" panose="020B0604030504040204" pitchFamily="34" charset="0"/>
                <a:cs typeface="Arial" panose="020B0604020202020204" pitchFamily="34" charset="0"/>
              </a:rPr>
              <a:t>дополнительная информация, открывающаяся при щелчке по значку.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6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50607" name="Picture 15" descr="buttonclick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21163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AutoShape 16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AutoShape 17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5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5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1000"/>
                                        <p:tgtEl>
                                          <p:spTgt spid="750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750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5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750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750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0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0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7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1000"/>
                                        <p:tgtEl>
                                          <p:spTgt spid="75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5" grpId="0"/>
      <p:bldP spid="750595" grpId="1"/>
      <p:bldP spid="750596" grpId="0" animBg="1"/>
      <p:bldP spid="750596" grpId="1" animBg="1"/>
      <p:bldP spid="750597" grpId="0"/>
      <p:bldP spid="750597" grpId="1"/>
      <p:bldP spid="750598" grpId="0" animBg="1"/>
      <p:bldP spid="750598" grpId="1" animBg="1"/>
      <p:bldP spid="750604" grpId="0"/>
      <p:bldP spid="75060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1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82315" name="Picture 11" descr="BD06455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37100"/>
            <a:ext cx="1319064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317" name="Line 13"/>
          <p:cNvSpPr>
            <a:spLocks noChangeShapeType="1"/>
          </p:cNvSpPr>
          <p:nvPr/>
        </p:nvSpPr>
        <p:spPr bwMode="auto">
          <a:xfrm flipH="1">
            <a:off x="2286000" y="3352800"/>
            <a:ext cx="1676400" cy="9906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 rot="14176042" flipH="1">
            <a:off x="5018088" y="3328988"/>
            <a:ext cx="1752600" cy="9144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4828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2340" name="Rectangle 36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4830" name="AutoShape 37" descr="90%">
            <a:hlinkClick r:id="rId6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1" name="AutoShape 38" descr="90%">
            <a:hlinkClick r:id="rId7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2" name="AutoShape 3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3" name="AutoShape 4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4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8991600" cy="914400"/>
          </a:xfrm>
          <a:noFill/>
        </p:spPr>
        <p:txBody>
          <a:bodyPr/>
          <a:lstStyle/>
          <a:p>
            <a:pPr eaLnBrk="1" hangingPunct="1"/>
            <a:r>
              <a:rPr lang="ru-RU" altLang="en-US" sz="4400" i="1" smtClean="0">
                <a:latin typeface="Franklin Gothic Medium" panose="020B0603020102020204" pitchFamily="34" charset="0"/>
              </a:rPr>
              <a:t>Библейское учение об исцелении</a:t>
            </a:r>
            <a:endParaRPr lang="en-US" altLang="en-US" sz="4400" i="1" smtClean="0">
              <a:latin typeface="Franklin Gothic Medium" panose="020B0603020102020204" pitchFamily="34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051720" y="2104877"/>
            <a:ext cx="4818063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50000"/>
              </a:spcBef>
            </a:pPr>
            <a:r>
              <a:rPr lang="ru-RU" altLang="en-US" sz="4000" i="1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Случаи и обещания исцеления</a:t>
            </a:r>
            <a:endParaRPr lang="en-US" altLang="en-US" sz="4000" i="1" dirty="0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2905" y="4648200"/>
            <a:ext cx="1641696" cy="1766238"/>
          </a:xfrm>
          <a:prstGeom prst="rect">
            <a:avLst/>
          </a:prstGeom>
        </p:spPr>
      </p:pic>
      <p:pic>
        <p:nvPicPr>
          <p:cNvPr id="19" name="Picture 1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8" y="4768844"/>
            <a:ext cx="1628864" cy="144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82" y="4692398"/>
            <a:ext cx="1152625" cy="170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6000" y="4730235"/>
            <a:ext cx="1657349" cy="1645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8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7" grpId="0" animBg="1"/>
      <p:bldP spid="482318" grpId="0" animBg="1"/>
      <p:bldP spid="2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6167" name="Rectangle 7"/>
          <p:cNvSpPr>
            <a:spLocks noChangeArrowheads="1"/>
          </p:cNvSpPr>
          <p:nvPr/>
        </p:nvSpPr>
        <p:spPr bwMode="auto">
          <a:xfrm>
            <a:off x="0" y="4114800"/>
            <a:ext cx="9067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3600" b="1" smtClean="0">
                <a:latin typeface="Franklin Gothic Medium" panose="020B0603020102020204" pitchFamily="34" charset="0"/>
              </a:rPr>
              <a:t>Он изгнал духов словом и исцелил всех больных</a:t>
            </a:r>
            <a:r>
              <a:rPr lang="ru-RU" altLang="en-US" sz="3600" b="1" smtClean="0">
                <a:latin typeface="Franklin Gothic Medium" panose="020B0603020102020204" pitchFamily="34" charset="0"/>
              </a:rPr>
              <a:t>, </a:t>
            </a:r>
            <a:r>
              <a:rPr lang="en-US" altLang="en-US" sz="3600" b="1" smtClean="0">
                <a:latin typeface="Franklin Gothic Medium" panose="020B0603020102020204" pitchFamily="34" charset="0"/>
              </a:rPr>
              <a:t>да сбудется реченное через пророка Исаию, который говорит:</a:t>
            </a:r>
            <a:r>
              <a:rPr lang="en-US" altLang="en-US" sz="3600" b="1" i="1" smtClean="0">
                <a:latin typeface="Franklin Gothic Medium" panose="020B0603020102020204" pitchFamily="34" charset="0"/>
              </a:rPr>
              <a:t> Он взял на Себя наши немощи и понес болезни</a:t>
            </a:r>
            <a:r>
              <a:rPr lang="ru-RU" altLang="en-US" sz="3600" b="1" smtClean="0">
                <a:latin typeface="Franklin Gothic Medium" panose="020B0603020102020204" pitchFamily="34" charset="0"/>
              </a:rPr>
              <a:t> (</a:t>
            </a:r>
            <a:r>
              <a:rPr lang="ru-RU" altLang="en-US" sz="3600" b="1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Мф. 8:16-17</a:t>
            </a:r>
            <a:r>
              <a:rPr lang="ru-RU" altLang="en-US" sz="3600" b="1" smtClean="0">
                <a:latin typeface="Franklin Gothic Medium" panose="020B0603020102020204" pitchFamily="34" charset="0"/>
              </a:rPr>
              <a:t>)</a:t>
            </a:r>
            <a:endParaRPr lang="en-US" altLang="en-US" sz="3600" b="1" smtClean="0">
              <a:latin typeface="Franklin Gothic Medium" panose="020B0603020102020204" pitchFamily="34" charset="0"/>
            </a:endParaRPr>
          </a:p>
        </p:txBody>
      </p:sp>
      <p:sp>
        <p:nvSpPr>
          <p:cNvPr id="476177" name="Text Box 17"/>
          <p:cNvSpPr txBox="1">
            <a:spLocks noChangeArrowheads="1"/>
          </p:cNvSpPr>
          <p:nvPr/>
        </p:nvSpPr>
        <p:spPr bwMode="auto">
          <a:xfrm>
            <a:off x="2286000" y="1905000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Страдание Мессии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867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6184" name="Rectangle 24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8680" name="AutoShape 25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1" name="AutoShape 26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2" name="AutoShape 2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3" name="AutoShape 2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8991600" cy="914400"/>
          </a:xfrm>
        </p:spPr>
        <p:txBody>
          <a:bodyPr/>
          <a:lstStyle/>
          <a:p>
            <a:pPr eaLnBrk="1" hangingPunct="1"/>
            <a:r>
              <a:rPr lang="ru-RU" altLang="en-US" sz="4400" i="1" smtClean="0">
                <a:latin typeface="Franklin Gothic Medium" panose="020B0603020102020204" pitchFamily="34" charset="0"/>
              </a:rPr>
              <a:t>Библейское учение об исцелении</a:t>
            </a:r>
            <a:endParaRPr lang="en-US" altLang="en-US" sz="4400" i="1" smtClean="0">
              <a:latin typeface="Franklin Gothic Medium" panose="020B06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614612"/>
            <a:ext cx="1143000" cy="1628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/>
      <p:bldP spid="47617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5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4123" name="WordArt 11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419600" y="3578225"/>
            <a:ext cx="26670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Исаии 53</a:t>
            </a:r>
            <a:endParaRPr lang="en-US" sz="3600" kern="10" dirty="0">
              <a:ln w="12700" cap="sq">
                <a:solidFill>
                  <a:srgbClr val="B2B2B2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726" name="Text Box 23"/>
          <p:cNvSpPr txBox="1">
            <a:spLocks noChangeArrowheads="1"/>
          </p:cNvSpPr>
          <p:nvPr/>
        </p:nvSpPr>
        <p:spPr bwMode="auto">
          <a:xfrm>
            <a:off x="2286000" y="1905000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Страдание Мессии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072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4142" name="Rectangle 30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0729" name="AutoShape 31" descr="90%">
            <a:hlinkClick r:id="rId5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0" name="AutoShape 32" descr="90%">
            <a:hlinkClick r:id="rId6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1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2" name="AutoShape 3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3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8991600" cy="914400"/>
          </a:xfrm>
          <a:noFill/>
        </p:spPr>
        <p:txBody>
          <a:bodyPr/>
          <a:lstStyle/>
          <a:p>
            <a:pPr eaLnBrk="1" hangingPunct="1"/>
            <a:r>
              <a:rPr lang="ru-RU" altLang="en-US" sz="4400" i="1" smtClean="0">
                <a:latin typeface="Franklin Gothic Medium" panose="020B0603020102020204" pitchFamily="34" charset="0"/>
              </a:rPr>
              <a:t>Библейское учение об исцелении</a:t>
            </a:r>
            <a:endParaRPr lang="en-US" altLang="en-US" sz="4400" i="1" smtClean="0">
              <a:latin typeface="Franklin Gothic Medium" panose="020B06030201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954338"/>
            <a:ext cx="1994601" cy="2842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1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8225" name="Rectangle 17"/>
          <p:cNvSpPr>
            <a:spLocks noChangeArrowheads="1"/>
          </p:cNvSpPr>
          <p:nvPr/>
        </p:nvSpPr>
        <p:spPr bwMode="auto">
          <a:xfrm>
            <a:off x="2971800" y="2819400"/>
            <a:ext cx="594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en-US" i="1">
                <a:latin typeface="Franklin Gothic Medium" panose="020B0603020102020204" pitchFamily="34" charset="0"/>
              </a:rPr>
              <a:t>Проявление Божьей любви (</a:t>
            </a:r>
            <a:r>
              <a:rPr lang="ru-RU" altLang="en-US" i="1">
                <a:solidFill>
                  <a:srgbClr val="FFFF99"/>
                </a:solidFill>
                <a:latin typeface="Franklin Gothic Medium" panose="020B0603020102020204" pitchFamily="34" charset="0"/>
              </a:rPr>
              <a:t>Мф. 14:14</a:t>
            </a:r>
            <a:r>
              <a:rPr lang="ru-RU" altLang="en-US" i="1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i="1">
                <a:latin typeface="Franklin Gothic Medium" panose="020B0603020102020204" pitchFamily="34" charset="0"/>
              </a:rPr>
              <a:t>Подтверждение Евангелию (</a:t>
            </a:r>
            <a:r>
              <a:rPr lang="ru-RU" altLang="en-US" i="1">
                <a:solidFill>
                  <a:srgbClr val="FFFF99"/>
                </a:solidFill>
                <a:latin typeface="Franklin Gothic Medium" panose="020B0603020102020204" pitchFamily="34" charset="0"/>
              </a:rPr>
              <a:t>Евр. 2:3-4</a:t>
            </a:r>
            <a:r>
              <a:rPr lang="ru-RU" altLang="en-US" i="1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i="1">
                <a:latin typeface="Franklin Gothic Medium" panose="020B0603020102020204" pitchFamily="34" charset="0"/>
              </a:rPr>
              <a:t>Демонстрация Божьего царства (</a:t>
            </a:r>
            <a:r>
              <a:rPr lang="ru-RU" altLang="en-US" i="1">
                <a:solidFill>
                  <a:srgbClr val="FFFF99"/>
                </a:solidFill>
                <a:latin typeface="Franklin Gothic Medium" panose="020B0603020102020204" pitchFamily="34" charset="0"/>
              </a:rPr>
              <a:t>Мф. 10:7-8</a:t>
            </a:r>
            <a:r>
              <a:rPr lang="ru-RU" altLang="en-US" i="1">
                <a:latin typeface="Franklin Gothic Medium" panose="020B0603020102020204" pitchFamily="34" charset="0"/>
              </a:rPr>
              <a:t>)</a:t>
            </a:r>
            <a:endParaRPr lang="en-US" altLang="en-US" i="1">
              <a:latin typeface="Franklin Gothic Medium" panose="020B0603020102020204" pitchFamily="34" charset="0"/>
            </a:endParaRPr>
          </a:p>
        </p:txBody>
      </p:sp>
      <p:sp>
        <p:nvSpPr>
          <p:cNvPr id="478226" name="Text Box 18"/>
          <p:cNvSpPr txBox="1">
            <a:spLocks noChangeArrowheads="1"/>
          </p:cNvSpPr>
          <p:nvPr/>
        </p:nvSpPr>
        <p:spPr bwMode="auto">
          <a:xfrm>
            <a:off x="1828800" y="1905000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Причины для исцеления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277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8234" name="Rectangle 26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2776" name="AutoShape 27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7" name="AutoShape 28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8" name="AutoShape 29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9" name="AutoShape 3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8991600" cy="914400"/>
          </a:xfrm>
          <a:noFill/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Библейское учение об исцелении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18" y="3048687"/>
            <a:ext cx="2295337" cy="2469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8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8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25" grpId="0" build="p" autoUpdateAnimBg="0"/>
      <p:bldP spid="47822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1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8225" name="Rectangle 17"/>
          <p:cNvSpPr>
            <a:spLocks noChangeArrowheads="1"/>
          </p:cNvSpPr>
          <p:nvPr/>
        </p:nvSpPr>
        <p:spPr bwMode="auto">
          <a:xfrm>
            <a:off x="2971800" y="2819400"/>
            <a:ext cx="594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en-US" i="1" dirty="0" smtClean="0">
                <a:latin typeface="Franklin Gothic Medium" panose="020B0603020102020204" pitchFamily="34" charset="0"/>
              </a:rPr>
              <a:t>Подтверждение божественности Христа (</a:t>
            </a:r>
            <a:r>
              <a:rPr lang="ru-RU" altLang="en-US" i="1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Ин. 5:36</a:t>
            </a:r>
            <a:r>
              <a:rPr lang="ru-RU" altLang="en-US" i="1" dirty="0" smtClean="0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i="1" dirty="0">
                <a:latin typeface="Franklin Gothic Medium" panose="020B0603020102020204" pitchFamily="34" charset="0"/>
              </a:rPr>
              <a:t>П</a:t>
            </a:r>
            <a:r>
              <a:rPr lang="ru-RU" altLang="en-US" i="1" dirty="0" smtClean="0">
                <a:latin typeface="Franklin Gothic Medium" panose="020B0603020102020204" pitchFamily="34" charset="0"/>
              </a:rPr>
              <a:t>риносит Богу славу (</a:t>
            </a:r>
            <a:r>
              <a:rPr lang="ru-RU" altLang="en-US" i="1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Ин. 9:3; 11:4, 40</a:t>
            </a:r>
            <a:r>
              <a:rPr lang="ru-RU" altLang="en-US" i="1" dirty="0" smtClean="0">
                <a:latin typeface="Franklin Gothic Medium" panose="020B0603020102020204" pitchFamily="34" charset="0"/>
              </a:rPr>
              <a:t>)</a:t>
            </a:r>
            <a:endParaRPr lang="en-US" altLang="en-US" i="1" dirty="0">
              <a:latin typeface="Franklin Gothic Medium" panose="020B0603020102020204" pitchFamily="34" charset="0"/>
            </a:endParaRPr>
          </a:p>
        </p:txBody>
      </p:sp>
      <p:sp>
        <p:nvSpPr>
          <p:cNvPr id="478226" name="Text Box 18"/>
          <p:cNvSpPr txBox="1">
            <a:spLocks noChangeArrowheads="1"/>
          </p:cNvSpPr>
          <p:nvPr/>
        </p:nvSpPr>
        <p:spPr bwMode="auto">
          <a:xfrm>
            <a:off x="1828800" y="1905000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Причины для исцеления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277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8234" name="Rectangle 26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2776" name="AutoShape 27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7" name="AutoShape 28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8" name="AutoShape 29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9" name="AutoShape 3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8991600" cy="914400"/>
          </a:xfrm>
          <a:noFill/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Библейское учение об исцелении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18" y="3048687"/>
            <a:ext cx="2295337" cy="246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25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Опыт Божьего народа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9" y="2016224"/>
            <a:ext cx="39671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3" action="ppaction://hlinksldjump"/>
              </a:rPr>
              <a:t>Быт. 27:1</a:t>
            </a:r>
            <a:endParaRPr lang="ru-RU" altLang="en-US" dirty="0" smtClean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4" action="ppaction://hlinksldjump"/>
              </a:rPr>
              <a:t>Быт. 32:31</a:t>
            </a: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5" action="ppaction://hlinksldjump"/>
              </a:rPr>
              <a:t>1 </a:t>
            </a:r>
            <a:r>
              <a:rPr lang="ru-RU" altLang="en-US" dirty="0" err="1" smtClean="0">
                <a:solidFill>
                  <a:schemeClr val="tx2"/>
                </a:solidFill>
                <a:latin typeface="Franklin Gothic Medium" panose="020B0603020102020204" pitchFamily="34" charset="0"/>
                <a:hlinkClick r:id="rId5" action="ppaction://hlinksldjump"/>
              </a:rPr>
              <a:t>Цар</a:t>
            </a: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5" action="ppaction://hlinksldjump"/>
              </a:rPr>
              <a:t>. 3:2</a:t>
            </a: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6" action="ppaction://hlinksldjump"/>
              </a:rPr>
              <a:t>3 </a:t>
            </a:r>
            <a:r>
              <a:rPr lang="ru-RU" altLang="en-US" dirty="0" err="1" smtClean="0">
                <a:solidFill>
                  <a:schemeClr val="tx2"/>
                </a:solidFill>
                <a:latin typeface="Franklin Gothic Medium" panose="020B0603020102020204" pitchFamily="34" charset="0"/>
                <a:hlinkClick r:id="rId6" action="ppaction://hlinksldjump"/>
              </a:rPr>
              <a:t>Цар</a:t>
            </a: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6" action="ppaction://hlinksldjump"/>
              </a:rPr>
              <a:t>. 15:23</a:t>
            </a:r>
            <a:endParaRPr lang="ru-RU" altLang="en-US" dirty="0" smtClean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7" action="ppaction://hlinksldjump"/>
              </a:rPr>
              <a:t>3 </a:t>
            </a:r>
            <a:r>
              <a:rPr lang="ru-RU" altLang="en-US" dirty="0" err="1" smtClean="0">
                <a:solidFill>
                  <a:schemeClr val="tx2"/>
                </a:solidFill>
                <a:latin typeface="Franklin Gothic Medium" panose="020B0603020102020204" pitchFamily="34" charset="0"/>
                <a:hlinkClick r:id="rId7" action="ppaction://hlinksldjump"/>
              </a:rPr>
              <a:t>Цар</a:t>
            </a: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7" action="ppaction://hlinksldjump"/>
              </a:rPr>
              <a:t>. 14:4</a:t>
            </a:r>
            <a:endParaRPr lang="ru-RU" altLang="en-US" dirty="0" smtClean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8" action="ppaction://hlinksldjump"/>
              </a:rPr>
              <a:t>4 </a:t>
            </a:r>
            <a:r>
              <a:rPr lang="ru-RU" altLang="en-US" dirty="0" err="1" smtClean="0">
                <a:solidFill>
                  <a:schemeClr val="tx2"/>
                </a:solidFill>
                <a:latin typeface="Franklin Gothic Medium" panose="020B0603020102020204" pitchFamily="34" charset="0"/>
                <a:hlinkClick r:id="rId8" action="ppaction://hlinksldjump"/>
              </a:rPr>
              <a:t>Цар</a:t>
            </a: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8" action="ppaction://hlinksldjump"/>
              </a:rPr>
              <a:t>. 13:14</a:t>
            </a:r>
            <a:endParaRPr lang="ru-RU" altLang="en-US" dirty="0" smtClean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9" action="ppaction://hlinksldjump"/>
              </a:rPr>
              <a:t>4 </a:t>
            </a:r>
            <a:r>
              <a:rPr lang="ru-RU" altLang="en-US" dirty="0" err="1" smtClean="0">
                <a:solidFill>
                  <a:schemeClr val="tx2"/>
                </a:solidFill>
                <a:latin typeface="Franklin Gothic Medium" panose="020B0603020102020204" pitchFamily="34" charset="0"/>
                <a:hlinkClick r:id="rId9" action="ppaction://hlinksldjump"/>
              </a:rPr>
              <a:t>Цар</a:t>
            </a: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9" action="ppaction://hlinksldjump"/>
              </a:rPr>
              <a:t>. 20:1</a:t>
            </a:r>
            <a:endParaRPr lang="ru-RU" altLang="en-US" dirty="0" smtClean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dirty="0" smtClean="0">
                <a:latin typeface="Franklin Gothic Medium" panose="020B0603020102020204" pitchFamily="34" charset="0"/>
              </a:rPr>
              <a:t>Иов</a:t>
            </a: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11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12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61" y="2933251"/>
            <a:ext cx="2905522" cy="283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4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87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87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87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 autoUpdateAnimBg="0"/>
      <p:bldP spid="487429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800" y="2204864"/>
            <a:ext cx="3352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3" action="ppaction://hlinksldjump"/>
              </a:rPr>
              <a:t>Гал</a:t>
            </a:r>
            <a:r>
              <a:rPr lang="ru-RU" altLang="en-US" dirty="0">
                <a:solidFill>
                  <a:schemeClr val="tx2"/>
                </a:solidFill>
                <a:latin typeface="Franklin Gothic Medium" panose="020B0603020102020204" pitchFamily="34" charset="0"/>
                <a:hlinkClick r:id="rId3" action="ppaction://hlinksldjump"/>
              </a:rPr>
              <a:t>. 4:13</a:t>
            </a:r>
            <a:endParaRPr lang="ru-RU" altLang="en-US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dirty="0">
                <a:solidFill>
                  <a:schemeClr val="tx2"/>
                </a:solidFill>
                <a:latin typeface="Franklin Gothic Medium" panose="020B0603020102020204" pitchFamily="34" charset="0"/>
                <a:hlinkClick r:id="rId4" action="ppaction://hlinksldjump"/>
              </a:rPr>
              <a:t>Фил. 2:27</a:t>
            </a:r>
            <a:endParaRPr lang="ru-RU" altLang="en-US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5" action="ppaction://hlinksldjump"/>
              </a:rPr>
              <a:t>1 Тим</a:t>
            </a:r>
            <a:r>
              <a:rPr lang="ru-RU" altLang="en-US" dirty="0">
                <a:solidFill>
                  <a:schemeClr val="tx2"/>
                </a:solidFill>
                <a:latin typeface="Franklin Gothic Medium" panose="020B0603020102020204" pitchFamily="34" charset="0"/>
                <a:hlinkClick r:id="rId5" action="ppaction://hlinksldjump"/>
              </a:rPr>
              <a:t>. 5:23</a:t>
            </a:r>
            <a:endParaRPr lang="ru-RU" altLang="en-US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6" action="ppaction://hlinksldjump"/>
              </a:rPr>
              <a:t>2 Тим</a:t>
            </a:r>
            <a:r>
              <a:rPr lang="ru-RU" altLang="en-US" dirty="0">
                <a:solidFill>
                  <a:schemeClr val="tx2"/>
                </a:solidFill>
                <a:latin typeface="Franklin Gothic Medium" panose="020B0603020102020204" pitchFamily="34" charset="0"/>
                <a:hlinkClick r:id="rId6" action="ppaction://hlinksldjump"/>
              </a:rPr>
              <a:t>. 4:20</a:t>
            </a:r>
            <a:endParaRPr lang="ru-RU" altLang="en-US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dirty="0" smtClean="0">
                <a:solidFill>
                  <a:schemeClr val="tx2"/>
                </a:solidFill>
                <a:latin typeface="Franklin Gothic Medium" panose="020B0603020102020204" pitchFamily="34" charset="0"/>
                <a:hlinkClick r:id="rId7" action="ppaction://hlinksldjump"/>
              </a:rPr>
              <a:t>2 Кор</a:t>
            </a:r>
            <a:r>
              <a:rPr lang="ru-RU" altLang="en-US" dirty="0">
                <a:solidFill>
                  <a:schemeClr val="tx2"/>
                </a:solidFill>
                <a:latin typeface="Franklin Gothic Medium" panose="020B0603020102020204" pitchFamily="34" charset="0"/>
                <a:hlinkClick r:id="rId7" action="ppaction://hlinksldjump"/>
              </a:rPr>
              <a:t>. 12:7?</a:t>
            </a:r>
            <a:endParaRPr lang="en-US" altLang="en-US" sz="3600" dirty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9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10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316522" y="1244151"/>
            <a:ext cx="607233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en-US" sz="4400" i="1" smtClean="0">
                <a:latin typeface="Franklin Gothic Medium" panose="020B0603020102020204" pitchFamily="34" charset="0"/>
              </a:rPr>
              <a:t>Опыт Божьего народа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61" y="2933251"/>
            <a:ext cx="2905522" cy="283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err="1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Межзаветный</a:t>
            </a: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 период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медицинское лечение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sz="3000" dirty="0" smtClean="0">
                <a:latin typeface="Franklin Gothic Medium" panose="020B0603020102020204" pitchFamily="34" charset="0"/>
              </a:rPr>
              <a:t>«Почитай врача честью по надобности в нем, ибо Господь создал его, и от Вышнего - врачевание, и от царя получает он дар. Знание врача возвысит его голову, и между вельможами он будет в почете. Господь создал из земли </a:t>
            </a:r>
            <a:r>
              <a:rPr lang="ru-RU" altLang="en-US" sz="3000" dirty="0" err="1" smtClean="0">
                <a:latin typeface="Franklin Gothic Medium" panose="020B0603020102020204" pitchFamily="34" charset="0"/>
              </a:rPr>
              <a:t>врачевства</a:t>
            </a:r>
            <a:r>
              <a:rPr lang="ru-RU" altLang="en-US" sz="3000" dirty="0" smtClean="0">
                <a:latin typeface="Franklin Gothic Medium" panose="020B0603020102020204" pitchFamily="34" charset="0"/>
              </a:rPr>
              <a:t>, и благоразумный человек не будет пренебрегать ими» (</a:t>
            </a:r>
            <a:r>
              <a:rPr lang="ru-RU" altLang="en-US" sz="3000" dirty="0" err="1" smtClean="0">
                <a:latin typeface="Franklin Gothic Medium" panose="020B0603020102020204" pitchFamily="34" charset="0"/>
              </a:rPr>
              <a:t>Сирах</a:t>
            </a:r>
            <a:r>
              <a:rPr lang="ru-RU" altLang="en-US" sz="3000" dirty="0" smtClean="0">
                <a:latin typeface="Franklin Gothic Medium" panose="020B0603020102020204" pitchFamily="34" charset="0"/>
              </a:rPr>
              <a:t> 38:1-4). 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Left-Right Arrow 1"/>
          <p:cNvSpPr/>
          <p:nvPr/>
        </p:nvSpPr>
        <p:spPr bwMode="auto">
          <a:xfrm>
            <a:off x="268235" y="3540618"/>
            <a:ext cx="1639469" cy="1322288"/>
          </a:xfrm>
          <a:prstGeom prst="left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 autoUpdateAnimBg="0"/>
      <p:bldP spid="487429" grpId="0" uiExpand="1" build="p" autoUpdateAnimBg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7413627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err="1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Межзаветный</a:t>
            </a: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 период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медицинское лечение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sz="3000" dirty="0" smtClean="0">
                <a:latin typeface="Franklin Gothic Medium" panose="020B0603020102020204" pitchFamily="34" charset="0"/>
              </a:rPr>
              <a:t>«Сказал ему Ангел: разрежь рыбу, возьми сердце, печень и желчь, и сбереги их… потому что они пригодны для лекарства» (</a:t>
            </a:r>
            <a:r>
              <a:rPr lang="ru-RU" altLang="en-US" sz="3000" dirty="0" err="1" smtClean="0">
                <a:latin typeface="Franklin Gothic Medium" panose="020B0603020102020204" pitchFamily="34" charset="0"/>
              </a:rPr>
              <a:t>Товит</a:t>
            </a:r>
            <a:r>
              <a:rPr lang="ru-RU" altLang="en-US" sz="3000" dirty="0" smtClean="0">
                <a:latin typeface="Franklin Gothic Medium" panose="020B0603020102020204" pitchFamily="34" charset="0"/>
              </a:rPr>
              <a:t> 8:5, ср. 11:7-12).</a:t>
            </a: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Left-Right Arrow 10"/>
          <p:cNvSpPr/>
          <p:nvPr/>
        </p:nvSpPr>
        <p:spPr bwMode="auto">
          <a:xfrm>
            <a:off x="268235" y="3540618"/>
            <a:ext cx="1639469" cy="1322288"/>
          </a:xfrm>
          <a:prstGeom prst="left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9" y="2016223"/>
            <a:ext cx="7413626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err="1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Межзаветный</a:t>
            </a: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 период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исцеление через служение ангелов (1 Еноха 10:7; 40:9)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болезнь через влияние бесов (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Товит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3:7-8; 1QapGen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ar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20)</a:t>
            </a: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Left-Right Arrow 10"/>
          <p:cNvSpPr/>
          <p:nvPr/>
        </p:nvSpPr>
        <p:spPr bwMode="auto">
          <a:xfrm>
            <a:off x="268235" y="3540618"/>
            <a:ext cx="1639469" cy="1322288"/>
          </a:xfrm>
          <a:prstGeom prst="left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7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4280" name="Rectangle 8"/>
          <p:cNvSpPr>
            <a:spLocks noChangeArrowheads="1"/>
          </p:cNvSpPr>
          <p:nvPr/>
        </p:nvSpPr>
        <p:spPr bwMode="auto">
          <a:xfrm>
            <a:off x="533400" y="12192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i="1">
                <a:latin typeface="Franklin Gothic Medium" panose="020B0603020102020204" pitchFamily="34" charset="0"/>
              </a:rPr>
              <a:t>Причины болезни</a:t>
            </a:r>
            <a:endParaRPr lang="en-US" altLang="en-US" sz="4800" i="1">
              <a:latin typeface="Franklin Gothic Medium" panose="020B0603020102020204" pitchFamily="34" charset="0"/>
            </a:endParaRPr>
          </a:p>
        </p:txBody>
      </p:sp>
      <p:sp>
        <p:nvSpPr>
          <p:cNvPr id="694281" name="Rectangle 9"/>
          <p:cNvSpPr>
            <a:spLocks noChangeArrowheads="1"/>
          </p:cNvSpPr>
          <p:nvPr/>
        </p:nvSpPr>
        <p:spPr bwMode="auto">
          <a:xfrm>
            <a:off x="381000" y="2743200"/>
            <a:ext cx="586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en-US">
                <a:latin typeface="Franklin Gothic Medium" panose="020B0603020102020204" pitchFamily="34" charset="0"/>
              </a:rPr>
              <a:t>Рим. 5:12 «</a:t>
            </a:r>
            <a:r>
              <a:rPr lang="ru-RU" altLang="en-US" i="1">
                <a:latin typeface="Franklin Gothic Medium" panose="020B0603020102020204" pitchFamily="34" charset="0"/>
              </a:rPr>
              <a:t>Посему, как одним человеком грех вошел в мир, и </a:t>
            </a:r>
            <a:r>
              <a:rPr lang="ru-RU" altLang="en-US" i="1">
                <a:solidFill>
                  <a:srgbClr val="FFFF99"/>
                </a:solidFill>
                <a:latin typeface="Franklin Gothic Medium" panose="020B0603020102020204" pitchFamily="34" charset="0"/>
              </a:rPr>
              <a:t>грехом смерть</a:t>
            </a:r>
            <a:r>
              <a:rPr lang="ru-RU" altLang="en-US" i="1">
                <a:latin typeface="Franklin Gothic Medium" panose="020B0603020102020204" pitchFamily="34" charset="0"/>
              </a:rPr>
              <a:t>, так и смерть перешла во всех человеков</a:t>
            </a:r>
            <a:r>
              <a:rPr lang="ru-RU" altLang="en-US">
                <a:latin typeface="Franklin Gothic Medium" panose="020B0603020102020204" pitchFamily="34" charset="0"/>
              </a:rPr>
              <a:t>»</a:t>
            </a:r>
          </a:p>
        </p:txBody>
      </p:sp>
      <p:sp>
        <p:nvSpPr>
          <p:cNvPr id="694288" name="Text Box 16"/>
          <p:cNvSpPr txBox="1">
            <a:spLocks noChangeArrowheads="1"/>
          </p:cNvSpPr>
          <p:nvPr/>
        </p:nvSpPr>
        <p:spPr bwMode="auto">
          <a:xfrm>
            <a:off x="2971800" y="19050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Грехопадение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4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4293" name="Rectangle 21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249" name="AutoShape 22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AutoShape 23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AutoShape 24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2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13100"/>
            <a:ext cx="22574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9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80" grpId="0" autoUpdateAnimBg="0"/>
      <p:bldP spid="694281" grpId="0" autoUpdateAnimBg="0"/>
      <p:bldP spid="69428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Ранняя Церковь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Иустин Мученик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sz="3000" dirty="0" smtClean="0">
                <a:latin typeface="Franklin Gothic Medium" panose="020B0603020102020204" pitchFamily="34" charset="0"/>
              </a:rPr>
              <a:t>«Многие из наших, из христиан, исцеляли и ныне ещё исцеляют множество одержимых демонами… между тем как они не были исцелены всеми другими заклинателями, заговорщиками и чародеями, - и тем побеждают и изгоняют демонов, овладевших человеками» (Апология, 2.6).</a:t>
            </a: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" name="Picture 2" descr="https://upload.wikimedia.org/wikipedia/commons/2/2a/Justin_filozo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3" y="3496638"/>
            <a:ext cx="1653300" cy="22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Ранняя Церковь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Ириней Лионский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sz="3000" dirty="0" smtClean="0">
                <a:latin typeface="Franklin Gothic Medium" panose="020B0603020102020204" pitchFamily="34" charset="0"/>
              </a:rPr>
              <a:t>«…Другие же исцеляют больных через возложение рук и возвращают им здоровье. Даже, как я уже говорил, и мёртвые воскресали и пребывали с нами довольно лет» (Против ересей, 2.34.4).</a:t>
            </a: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2" descr="Saint Irenae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75" y="3748634"/>
            <a:ext cx="1550322" cy="20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Ранняя Церковь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Тертуллиан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sz="3000" dirty="0" smtClean="0">
                <a:latin typeface="Franklin Gothic Medium" panose="020B0603020102020204" pitchFamily="34" charset="0"/>
              </a:rPr>
              <a:t>«Ибо и чей-то писец, будучи одержим демоном, освободился от него, и чей-то родственник и раб тоже освободились от него. И сколько людей знатных (я не говорю о простых людях) вылечивались или от демонов или от болезни?» (К </a:t>
            </a:r>
            <a:r>
              <a:rPr lang="ru-RU" altLang="en-US" sz="3000" dirty="0" err="1" smtClean="0">
                <a:latin typeface="Franklin Gothic Medium" panose="020B0603020102020204" pitchFamily="34" charset="0"/>
              </a:rPr>
              <a:t>Скапуле</a:t>
            </a:r>
            <a:r>
              <a:rPr lang="ru-RU" altLang="en-US" sz="3000" dirty="0" smtClean="0">
                <a:latin typeface="Franklin Gothic Medium" panose="020B0603020102020204" pitchFamily="34" charset="0"/>
              </a:rPr>
              <a:t>, 4).</a:t>
            </a: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2" descr="https://upload.wikimedia.org/wikipedia/commons/thumb/e/e9/Tertullian.jpg/640px-Tertulli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6" y="3443057"/>
            <a:ext cx="1724358" cy="207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Ранняя Церковь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Климент Александрийский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sz="3000" dirty="0" smtClean="0">
                <a:latin typeface="Franklin Gothic Medium" panose="020B0603020102020204" pitchFamily="34" charset="0"/>
              </a:rPr>
              <a:t>«Посему пусть они (молодые служители) с постом и молитвою приносят своя ходатайства, и не красноречивыми и красиво сообразованными учёными словами, а как мужи, получившие дар исцеления, с уверенностью, во славу Божию» (Послания, 12).</a:t>
            </a: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2" descr="https://upload.wikimedia.org/wikipedia/commons/6/66/ClemensVonAlexandri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3" y="3422034"/>
            <a:ext cx="1537490" cy="21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Ранняя Церковь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Ориген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sz="3000" dirty="0" smtClean="0">
                <a:latin typeface="Franklin Gothic Medium" panose="020B0603020102020204" pitchFamily="34" charset="0"/>
              </a:rPr>
              <a:t>«…некоторые совершают исцеления благодаря только тому, что призывают на больных имя всемогущего Бога, изрекают имя Иисуса и вместе с этим читают повествование об Его жизни…. освободились от тяжёлых страданий, от помрачения ума, безумия и множества других болезней, от которых не могли излечить ни люди, ни демоны» (Против </a:t>
            </a:r>
            <a:r>
              <a:rPr lang="ru-RU" altLang="en-US" sz="3000" dirty="0" err="1" smtClean="0">
                <a:latin typeface="Franklin Gothic Medium" panose="020B0603020102020204" pitchFamily="34" charset="0"/>
              </a:rPr>
              <a:t>Цельса</a:t>
            </a:r>
            <a:r>
              <a:rPr lang="ru-RU" altLang="en-US" sz="3000" dirty="0" smtClean="0">
                <a:latin typeface="Franklin Gothic Medium" panose="020B0603020102020204" pitchFamily="34" charset="0"/>
              </a:rPr>
              <a:t>, 3.24).</a:t>
            </a: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2" descr="https://upload.wikimedia.org/wikipedia/commons/thumb/2/20/Origen.jpg/640px-Orig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8" y="3597374"/>
            <a:ext cx="1741160" cy="20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Ранняя Церковь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Феодор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Мопсуэстийский</a:t>
            </a:r>
            <a:endParaRPr lang="ru-RU" altLang="en-US" dirty="0" smtClean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sz="3000" dirty="0" smtClean="0">
                <a:latin typeface="Franklin Gothic Medium" panose="020B0603020102020204" pitchFamily="34" charset="0"/>
              </a:rPr>
              <a:t>«Чудеса так </a:t>
            </a:r>
            <a:r>
              <a:rPr lang="ru-RU" altLang="en-US" sz="3000" dirty="0" err="1" smtClean="0">
                <a:latin typeface="Franklin Gothic Medium" panose="020B0603020102020204" pitchFamily="34" charset="0"/>
              </a:rPr>
              <a:t>преизобилуют</a:t>
            </a:r>
            <a:r>
              <a:rPr lang="ru-RU" altLang="en-US" sz="3000" dirty="0" smtClean="0">
                <a:latin typeface="Franklin Gothic Medium" panose="020B0603020102020204" pitchFamily="34" charset="0"/>
              </a:rPr>
              <a:t> среди нас, что христиане исцеляют многих язычников от всякой их болезни» (Жизнь Христа).</a:t>
            </a: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7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 bldLvl="4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Средневековье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Симеон Новый Богослов</a:t>
            </a:r>
            <a:r>
              <a:rPr lang="ru-RU" altLang="en-US" sz="3000" dirty="0" smtClean="0">
                <a:latin typeface="Franklin Gothic Medium" panose="020B0603020102020204" pitchFamily="34" charset="0"/>
              </a:rPr>
              <a:t> 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Знамения</a:t>
            </a:r>
          </a:p>
          <a:p>
            <a:pPr lvl="3" eaLnBrk="1" hangingPunct="1">
              <a:lnSpc>
                <a:spcPct val="80000"/>
              </a:lnSpc>
            </a:pPr>
            <a:r>
              <a:rPr lang="ru-RU" altLang="en-US" sz="3200" dirty="0">
                <a:latin typeface="Franklin Gothic Medium" panose="020B0603020102020204" pitchFamily="34" charset="0"/>
              </a:rPr>
              <a:t>Чудеса</a:t>
            </a:r>
          </a:p>
          <a:p>
            <a:pPr lvl="3" eaLnBrk="1" hangingPunct="1">
              <a:lnSpc>
                <a:spcPct val="80000"/>
              </a:lnSpc>
            </a:pPr>
            <a:r>
              <a:rPr lang="ru-RU" altLang="en-US" sz="3200" dirty="0">
                <a:latin typeface="Franklin Gothic Medium" panose="020B0603020102020204" pitchFamily="34" charset="0"/>
              </a:rPr>
              <a:t>Исцеления</a:t>
            </a:r>
          </a:p>
          <a:p>
            <a:pPr lvl="3" eaLnBrk="1" hangingPunct="1">
              <a:lnSpc>
                <a:spcPct val="80000"/>
              </a:lnSpc>
            </a:pPr>
            <a:r>
              <a:rPr lang="ru-RU" altLang="en-US" sz="3200" dirty="0">
                <a:latin typeface="Franklin Gothic Medium" panose="020B0603020102020204" pitchFamily="34" charset="0"/>
              </a:rPr>
              <a:t>Изгнание бесов</a:t>
            </a:r>
          </a:p>
          <a:p>
            <a:pPr lvl="3" eaLnBrk="1" hangingPunct="1">
              <a:lnSpc>
                <a:spcPct val="80000"/>
              </a:lnSpc>
            </a:pPr>
            <a:r>
              <a:rPr lang="ru-RU" altLang="en-US" sz="3200" dirty="0">
                <a:latin typeface="Franklin Gothic Medium" panose="020B0603020102020204" pitchFamily="34" charset="0"/>
              </a:rPr>
              <a:t>Говорение на иных языках</a:t>
            </a:r>
            <a:endParaRPr lang="ru-RU" altLang="en-US" sz="3200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2" descr="https://upload.wikimedia.org/wikipedia/commons/4/41/Simeon_novyj.jpg">
            <a:hlinkClick r:id="rId6" action="ppaction://hlinkpres?slideindex=54&amp;slidetitle=Сименон Новый Богослов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3" y="3267457"/>
            <a:ext cx="1521229" cy="22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87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87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Средневековье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Франциск Ассизский</a:t>
            </a:r>
            <a:r>
              <a:rPr lang="ru-RU" altLang="en-US" sz="3000" dirty="0" smtClean="0">
                <a:latin typeface="Franklin Gothic Medium" panose="020B0603020102020204" pitchFamily="34" charset="0"/>
              </a:rPr>
              <a:t> 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Знамения</a:t>
            </a:r>
          </a:p>
          <a:p>
            <a:pPr lvl="3" eaLnBrk="1" hangingPunct="1">
              <a:lnSpc>
                <a:spcPct val="80000"/>
              </a:lnSpc>
            </a:pPr>
            <a:r>
              <a:rPr lang="ru-RU" altLang="en-US" sz="3200" dirty="0">
                <a:latin typeface="Franklin Gothic Medium" panose="020B0603020102020204" pitchFamily="34" charset="0"/>
              </a:rPr>
              <a:t>Слово знания</a:t>
            </a:r>
          </a:p>
          <a:p>
            <a:pPr lvl="3" eaLnBrk="1" hangingPunct="1">
              <a:lnSpc>
                <a:spcPct val="80000"/>
              </a:lnSpc>
            </a:pPr>
            <a:r>
              <a:rPr lang="ru-RU" altLang="en-US" sz="3200" dirty="0">
                <a:latin typeface="Franklin Gothic Medium" panose="020B0603020102020204" pitchFamily="34" charset="0"/>
              </a:rPr>
              <a:t>Слово мудрости</a:t>
            </a:r>
          </a:p>
          <a:p>
            <a:pPr lvl="3" eaLnBrk="1" hangingPunct="1">
              <a:lnSpc>
                <a:spcPct val="80000"/>
              </a:lnSpc>
            </a:pPr>
            <a:r>
              <a:rPr lang="ru-RU" altLang="en-US" sz="3200" dirty="0">
                <a:latin typeface="Franklin Gothic Medium" panose="020B0603020102020204" pitchFamily="34" charset="0"/>
              </a:rPr>
              <a:t>Исцеления</a:t>
            </a:r>
          </a:p>
          <a:p>
            <a:pPr lvl="3" eaLnBrk="1" hangingPunct="1">
              <a:lnSpc>
                <a:spcPct val="80000"/>
              </a:lnSpc>
            </a:pPr>
            <a:r>
              <a:rPr lang="ru-RU" altLang="en-US" sz="3200" dirty="0">
                <a:latin typeface="Franklin Gothic Medium" panose="020B0603020102020204" pitchFamily="34" charset="0"/>
              </a:rPr>
              <a:t>Пророчество</a:t>
            </a:r>
          </a:p>
          <a:p>
            <a:pPr lvl="3" eaLnBrk="1" hangingPunct="1">
              <a:lnSpc>
                <a:spcPct val="80000"/>
              </a:lnSpc>
            </a:pPr>
            <a:r>
              <a:rPr lang="ru-RU" altLang="en-US" sz="3200" dirty="0">
                <a:latin typeface="Franklin Gothic Medium" panose="020B0603020102020204" pitchFamily="34" charset="0"/>
              </a:rPr>
              <a:t>Чудеса</a:t>
            </a:r>
          </a:p>
          <a:p>
            <a:pPr lvl="3" eaLnBrk="1" hangingPunct="1">
              <a:lnSpc>
                <a:spcPct val="80000"/>
              </a:lnSpc>
            </a:pPr>
            <a:r>
              <a:rPr lang="ru-RU" altLang="en-US" sz="3200" dirty="0">
                <a:latin typeface="Franklin Gothic Medium" panose="020B0603020102020204" pitchFamily="34" charset="0"/>
              </a:rPr>
              <a:t>Видения</a:t>
            </a:r>
          </a:p>
          <a:p>
            <a:pPr lvl="3" eaLnBrk="1" hangingPunct="1">
              <a:lnSpc>
                <a:spcPct val="80000"/>
              </a:lnSpc>
            </a:pPr>
            <a:endParaRPr lang="ru-RU" altLang="en-US" sz="3200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2" descr="https://upload.wikimedia.org/wikipedia/commons/thumb/5/57/Cigoli%2C_san_francesco.jpg/640px-Cigoli%2C_san_francesco.jpg">
            <a:hlinkClick r:id="rId6" action="ppaction://hlinkpres?slideindex=55&amp;slidetitle=Франциск Ассизский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4" y="3414811"/>
            <a:ext cx="1669040" cy="2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87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87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87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87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>
                <a:solidFill>
                  <a:srgbClr val="CCFFFF"/>
                </a:solidFill>
                <a:latin typeface="Franklin Gothic Medium" panose="020B0603020102020204" pitchFamily="34" charset="0"/>
              </a:rPr>
              <a:t>Елеосвящение</a:t>
            </a:r>
            <a:endParaRPr lang="ru-RU" altLang="en-US" dirty="0" smtClean="0">
              <a:solidFill>
                <a:srgbClr val="CCFFFF"/>
              </a:solidFill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Петр Ломбардский и Фома Аквинский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таинство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при смерти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помазание елеем</a:t>
            </a:r>
            <a:endParaRPr lang="en-US" altLang="en-US" dirty="0" smtClean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п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риготовление к смерти</a:t>
            </a:r>
            <a:endParaRPr lang="ru-RU" altLang="en-US" dirty="0">
              <a:latin typeface="Franklin Gothic Medium" panose="020B0603020102020204" pitchFamily="34" charset="0"/>
            </a:endParaRP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12" name="Picture 12" descr="prei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7" y="3284498"/>
            <a:ext cx="1551067" cy="16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7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5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>
                <a:solidFill>
                  <a:srgbClr val="CCFFFF"/>
                </a:solidFill>
                <a:latin typeface="Franklin Gothic Medium" panose="020B0603020102020204" pitchFamily="34" charset="0"/>
              </a:rPr>
              <a:t>Елеосвящение</a:t>
            </a:r>
            <a:endParaRPr lang="ru-RU" altLang="en-US" dirty="0" smtClean="0">
              <a:solidFill>
                <a:srgbClr val="CCFFFF"/>
              </a:solidFill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Второй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Ватиканский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Собор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приобщение </a:t>
            </a:r>
            <a:r>
              <a:rPr lang="ru-RU" altLang="en-US" dirty="0">
                <a:latin typeface="Franklin Gothic Medium" panose="020B0603020102020204" pitchFamily="34" charset="0"/>
              </a:rPr>
              <a:t>больного к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страстям </a:t>
            </a:r>
            <a:r>
              <a:rPr lang="ru-RU" altLang="en-US" dirty="0">
                <a:latin typeface="Franklin Gothic Medium" panose="020B0603020102020204" pitchFamily="34" charset="0"/>
              </a:rPr>
              <a:t>Христа для его собственного блага и блага всей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Церкви</a:t>
            </a:r>
            <a:endParaRPr lang="ru-RU" altLang="en-US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укрепление</a:t>
            </a:r>
            <a:r>
              <a:rPr lang="ru-RU" altLang="en-US" dirty="0">
                <a:latin typeface="Franklin Gothic Medium" panose="020B0603020102020204" pitchFamily="34" charset="0"/>
              </a:rPr>
              <a:t>, мир и мужество терпеть в христианской манере страдания от болезни или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старости</a:t>
            </a:r>
            <a:endParaRPr lang="ru-RU" altLang="en-US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прощение </a:t>
            </a:r>
            <a:r>
              <a:rPr lang="ru-RU" altLang="en-US" dirty="0">
                <a:latin typeface="Franklin Gothic Medium" panose="020B0603020102020204" pitchFamily="34" charset="0"/>
              </a:rPr>
              <a:t>грехов, если больной человек не смог получить его через таинство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Покаяния</a:t>
            </a:r>
            <a:endParaRPr lang="ru-RU" altLang="en-US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вечной </a:t>
            </a:r>
            <a:r>
              <a:rPr lang="ru-RU" altLang="en-US" dirty="0">
                <a:latin typeface="Franklin Gothic Medium" panose="020B0603020102020204" pitchFamily="34" charset="0"/>
              </a:rPr>
              <a:t>жизни</a:t>
            </a:r>
          </a:p>
          <a:p>
            <a:pPr lvl="2" eaLnBrk="1" hangingPunct="1">
              <a:lnSpc>
                <a:spcPct val="80000"/>
              </a:lnSpc>
            </a:pPr>
            <a:endParaRPr lang="ru-RU" altLang="en-US" dirty="0" smtClean="0">
              <a:latin typeface="Franklin Gothic Medium" panose="020B0603020102020204" pitchFamily="34" charset="0"/>
            </a:endParaRP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12" name="Picture 12" descr="prei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7" y="3284498"/>
            <a:ext cx="1551067" cy="16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7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4280" name="Rectangle 8"/>
          <p:cNvSpPr>
            <a:spLocks noChangeArrowheads="1"/>
          </p:cNvSpPr>
          <p:nvPr/>
        </p:nvSpPr>
        <p:spPr bwMode="auto">
          <a:xfrm>
            <a:off x="533400" y="12192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i="1">
                <a:latin typeface="Franklin Gothic Medium" panose="020B0603020102020204" pitchFamily="34" charset="0"/>
              </a:rPr>
              <a:t>Причины болезни</a:t>
            </a:r>
            <a:endParaRPr lang="en-US" altLang="en-US" sz="4800" i="1">
              <a:latin typeface="Franklin Gothic Medium" panose="020B0603020102020204" pitchFamily="34" charset="0"/>
            </a:endParaRPr>
          </a:p>
        </p:txBody>
      </p:sp>
      <p:sp>
        <p:nvSpPr>
          <p:cNvPr id="694281" name="Rectangle 9"/>
          <p:cNvSpPr>
            <a:spLocks noChangeArrowheads="1"/>
          </p:cNvSpPr>
          <p:nvPr/>
        </p:nvSpPr>
        <p:spPr bwMode="auto">
          <a:xfrm>
            <a:off x="1111907" y="5630863"/>
            <a:ext cx="714878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altLang="en-US" dirty="0" smtClean="0">
                <a:latin typeface="Franklin Gothic Medium" panose="020B0603020102020204" pitchFamily="34" charset="0"/>
              </a:rPr>
              <a:t>Мф. 9:2 «</a:t>
            </a:r>
            <a:r>
              <a:rPr lang="ru-RU" altLang="en-US" i="1" dirty="0" smtClean="0">
                <a:latin typeface="Franklin Gothic Medium" panose="020B0603020102020204" pitchFamily="34" charset="0"/>
              </a:rPr>
              <a:t>чадо! прощаются тебе грехи твои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»</a:t>
            </a:r>
            <a:endParaRPr lang="ru-RU" altLang="en-US" dirty="0">
              <a:latin typeface="Franklin Gothic Medium" panose="020B0603020102020204" pitchFamily="34" charset="0"/>
            </a:endParaRPr>
          </a:p>
        </p:txBody>
      </p:sp>
      <p:sp>
        <p:nvSpPr>
          <p:cNvPr id="694288" name="Text Box 16"/>
          <p:cNvSpPr txBox="1">
            <a:spLocks noChangeArrowheads="1"/>
          </p:cNvSpPr>
          <p:nvPr/>
        </p:nvSpPr>
        <p:spPr bwMode="auto">
          <a:xfrm>
            <a:off x="2971800" y="19050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Грехопадение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4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4293" name="Rectangle 21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249" name="AutoShape 22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AutoShape 23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AutoShape 24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2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2988610"/>
            <a:ext cx="2016224" cy="216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5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8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>
                <a:solidFill>
                  <a:srgbClr val="CCFFFF"/>
                </a:solidFill>
                <a:latin typeface="Franklin Gothic Medium" panose="020B0603020102020204" pitchFamily="34" charset="0"/>
              </a:rPr>
              <a:t>Елеосвящение</a:t>
            </a:r>
            <a:endParaRPr lang="ru-RU" altLang="en-US" dirty="0" smtClean="0">
              <a:solidFill>
                <a:srgbClr val="CCFFFF"/>
              </a:solidFill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Второй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Ватиканский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Собор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восстановление </a:t>
            </a:r>
            <a:r>
              <a:rPr lang="ru-RU" altLang="en-US" dirty="0">
                <a:latin typeface="Franklin Gothic Medium" panose="020B0603020102020204" pitchFamily="34" charset="0"/>
              </a:rPr>
              <a:t>здоровья, если это способствует спасению его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души</a:t>
            </a:r>
            <a:endParaRPr lang="ru-RU" altLang="en-US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подготовка </a:t>
            </a:r>
            <a:r>
              <a:rPr lang="ru-RU" altLang="en-US" dirty="0">
                <a:latin typeface="Franklin Gothic Medium" panose="020B0603020102020204" pitchFamily="34" charset="0"/>
              </a:rPr>
              <a:t>для прохождения к вечной жизни</a:t>
            </a:r>
          </a:p>
          <a:p>
            <a:pPr lvl="2" eaLnBrk="1" hangingPunct="1">
              <a:lnSpc>
                <a:spcPct val="80000"/>
              </a:lnSpc>
            </a:pPr>
            <a:endParaRPr lang="ru-RU" altLang="en-US" dirty="0" smtClean="0">
              <a:latin typeface="Franklin Gothic Medium" panose="020B0603020102020204" pitchFamily="34" charset="0"/>
            </a:endParaRP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12" name="Picture 12" descr="prei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7" y="3284498"/>
            <a:ext cx="1551067" cy="16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5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>
                <a:solidFill>
                  <a:srgbClr val="CCFFFF"/>
                </a:solidFill>
                <a:latin typeface="Franklin Gothic Medium" panose="020B0603020102020204" pitchFamily="34" charset="0"/>
              </a:rPr>
              <a:t>Елеосвящение</a:t>
            </a:r>
            <a:endParaRPr lang="ru-RU" altLang="en-US" dirty="0" smtClean="0">
              <a:solidFill>
                <a:srgbClr val="CCFFFF"/>
              </a:solidFill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И.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Мейендорф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sz="3000" dirty="0">
                <a:latin typeface="Franklin Gothic Medium" panose="020B0603020102020204" pitchFamily="34" charset="0"/>
              </a:rPr>
              <a:t>«Исцеление испрашивалось лишь в рамках покаяния и духовного спасения и вовсе не считалось целью самой по себе. Каков бы ни оказался исход недуга, само помазание знаменовало Божественное прощение и освобождение из порочного круга греха, страдания и смерти, в котором пленено падшее человечество».</a:t>
            </a:r>
            <a:endParaRPr lang="ru-RU" altLang="en-US" sz="3000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11" name="Picture 10" descr="BD08208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975174"/>
            <a:ext cx="1639251" cy="176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4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4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>
                <a:solidFill>
                  <a:srgbClr val="CCFFFF"/>
                </a:solidFill>
                <a:latin typeface="Franklin Gothic Medium" panose="020B0603020102020204" pitchFamily="34" charset="0"/>
              </a:rPr>
              <a:t>Елеосвящение</a:t>
            </a:r>
            <a:endParaRPr lang="ru-RU" altLang="en-US" dirty="0" smtClean="0">
              <a:solidFill>
                <a:srgbClr val="CCFFFF"/>
              </a:solidFill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А.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Шмеман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sz="3000" dirty="0" smtClean="0">
                <a:latin typeface="Franklin Gothic Medium" panose="020B0603020102020204" pitchFamily="34" charset="0"/>
              </a:rPr>
              <a:t>«Подлинное </a:t>
            </a:r>
            <a:r>
              <a:rPr lang="ru-RU" altLang="en-US" sz="3000" dirty="0">
                <a:latin typeface="Franklin Gothic Medium" panose="020B0603020102020204" pitchFamily="34" charset="0"/>
              </a:rPr>
              <a:t>исцеление человека состоит не в восстановлении – на время! – его физического здоровья, а в изменении, поистине </a:t>
            </a:r>
            <a:r>
              <a:rPr lang="ru-RU" altLang="en-US" sz="3000" i="1" dirty="0">
                <a:latin typeface="Franklin Gothic Medium" panose="020B0603020102020204" pitchFamily="34" charset="0"/>
              </a:rPr>
              <a:t>предложении</a:t>
            </a:r>
            <a:r>
              <a:rPr lang="ru-RU" altLang="en-US" sz="3000" dirty="0">
                <a:latin typeface="Franklin Gothic Medium" panose="020B0603020102020204" pitchFamily="34" charset="0"/>
              </a:rPr>
              <a:t> его восприятия болезни, страданий и самой смерти... Цель таинства в изменении самого понимания, самого принятия страданий и болезни, в приятии их как дара страданий </a:t>
            </a:r>
            <a:r>
              <a:rPr lang="ru-RU" altLang="en-US" sz="3000" dirty="0" smtClean="0">
                <a:latin typeface="Franklin Gothic Medium" panose="020B0603020102020204" pitchFamily="34" charset="0"/>
              </a:rPr>
              <a:t>Христовых».</a:t>
            </a:r>
          </a:p>
        </p:txBody>
      </p:sp>
      <p:pic>
        <p:nvPicPr>
          <p:cNvPr id="11" name="Picture 10" descr="BD08208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975174"/>
            <a:ext cx="1639251" cy="176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4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>
                <a:solidFill>
                  <a:srgbClr val="CCFFFF"/>
                </a:solidFill>
                <a:latin typeface="Franklin Gothic Medium" panose="020B0603020102020204" pitchFamily="34" charset="0"/>
              </a:rPr>
              <a:t>Елеосвящение</a:t>
            </a:r>
            <a:endParaRPr lang="ru-RU" altLang="en-US" dirty="0" smtClean="0">
              <a:solidFill>
                <a:srgbClr val="CCFFFF"/>
              </a:solidFill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А</a:t>
            </a:r>
            <a:r>
              <a:rPr lang="ru-RU" altLang="en-US" dirty="0">
                <a:latin typeface="Franklin Gothic Medium" panose="020B0603020102020204" pitchFamily="34" charset="0"/>
              </a:rPr>
              <a:t>.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Иларион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«</a:t>
            </a:r>
            <a:r>
              <a:rPr lang="ru-RU" altLang="en-US" dirty="0">
                <a:latin typeface="Franklin Gothic Medium" panose="020B0603020102020204" pitchFamily="34" charset="0"/>
              </a:rPr>
              <a:t>Елеосвящение приобщает больного к страданиям Христа, делает саму болезнь спасительным и целительным средством от духовной смерти. Многие святые с благодарностью принимали посланные им болезни как возможность избавления от вечных мучений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».</a:t>
            </a:r>
          </a:p>
        </p:txBody>
      </p:sp>
      <p:pic>
        <p:nvPicPr>
          <p:cNvPr id="11" name="Picture 10" descr="BD08208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975174"/>
            <a:ext cx="1639251" cy="176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6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4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66799" y="2016223"/>
            <a:ext cx="7696202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>
                <a:solidFill>
                  <a:srgbClr val="CCFFFF"/>
                </a:solidFill>
                <a:latin typeface="Franklin Gothic Medium" panose="020B0603020102020204" pitchFamily="34" charset="0"/>
              </a:rPr>
              <a:t>Елеосвящение</a:t>
            </a:r>
            <a:endParaRPr lang="ru-RU" altLang="en-US" dirty="0" smtClean="0">
              <a:solidFill>
                <a:srgbClr val="CCFFFF"/>
              </a:solidFill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Дж. </a:t>
            </a:r>
            <a:r>
              <a:rPr lang="ru-RU" altLang="en-US" dirty="0" err="1">
                <a:latin typeface="Franklin Gothic Medium" panose="020B0603020102020204" pitchFamily="34" charset="0"/>
              </a:rPr>
              <a:t>Потессаро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«Елеосвящение </a:t>
            </a:r>
            <a:r>
              <a:rPr lang="ru-RU" altLang="en-US" dirty="0">
                <a:latin typeface="Franklin Gothic Medium" panose="020B0603020102020204" pitchFamily="34" charset="0"/>
              </a:rPr>
              <a:t>– это торжественная церемония, в которой священник мажет больного с маслом и молится, чтобы Бог исцелил его и простил ему его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грехи».</a:t>
            </a:r>
          </a:p>
        </p:txBody>
      </p:sp>
      <p:pic>
        <p:nvPicPr>
          <p:cNvPr id="11" name="Picture 10" descr="BD08208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975174"/>
            <a:ext cx="1639251" cy="176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5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5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Реформация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Граф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Цинцендорф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(</a:t>
            </a:r>
            <a:r>
              <a:rPr lang="ru-RU" altLang="en-US" sz="3000" dirty="0" smtClean="0">
                <a:latin typeface="Franklin Gothic Medium" panose="020B0603020102020204" pitchFamily="34" charset="0"/>
              </a:rPr>
              <a:t>моравские братья) 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«</a:t>
            </a:r>
            <a:r>
              <a:rPr lang="ru-RU" altLang="en-US" dirty="0">
                <a:latin typeface="Franklin Gothic Medium" panose="020B0603020102020204" pitchFamily="34" charset="0"/>
              </a:rPr>
              <a:t>У нас есть тому неопровержимые доказательства, в исцелении обыкновенно неизлечимых болезней, таких, как рак или чахотка, и в те минуты, когда человек уже мучился в предсмертной агонии, - и всё это посредством молитвы или слова». </a:t>
            </a:r>
          </a:p>
          <a:p>
            <a:pPr lvl="2" eaLnBrk="1" hangingPunct="1">
              <a:lnSpc>
                <a:spcPct val="80000"/>
              </a:lnSpc>
            </a:pP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9810" name="Picture 2" descr="&amp;Fcy;&amp;ocy;&amp;tcy;&amp;ocy;&amp;gcy;&amp;rcy;&amp;acy;&amp;fcy;&amp;icy;&amp;y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7" y="3645024"/>
            <a:ext cx="1738362" cy="20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2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Реформация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Джон Уэсли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sz="3000" dirty="0" smtClean="0">
                <a:latin typeface="Franklin Gothic Medium" panose="020B0603020102020204" pitchFamily="34" charset="0"/>
              </a:rPr>
              <a:t>«Главная </a:t>
            </a:r>
            <a:r>
              <a:rPr lang="ru-RU" altLang="en-US" sz="3000" dirty="0">
                <a:latin typeface="Franklin Gothic Medium" panose="020B0603020102020204" pitchFamily="34" charset="0"/>
              </a:rPr>
              <a:t>причина, по которой чудотворные дары так скоро прекратились, состоит не только в том, что вера и святость были почти утрачены, но и в том, что учёные “сухари”, приверженцы формальной ортодоксии, начали высмеивать те дары, какими сами не обладали, и хулить их как сумасшествие или мошенничество» </a:t>
            </a:r>
            <a:r>
              <a:rPr lang="ru-RU" altLang="en-US" sz="3000" dirty="0" smtClean="0">
                <a:latin typeface="Franklin Gothic Medium" panose="020B0603020102020204" pitchFamily="34" charset="0"/>
              </a:rPr>
              <a:t>(Дневник)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11" descr="WESLEY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2" y="3606014"/>
            <a:ext cx="1866592" cy="21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3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Современность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А. Б. Симпсон</a:t>
            </a:r>
            <a:r>
              <a:rPr lang="ru-RU" altLang="en-US" sz="3000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000" dirty="0" smtClean="0">
                <a:latin typeface="Franklin Gothic Medium" panose="020B0603020102020204" pitchFamily="34" charset="0"/>
              </a:rPr>
              <a:t>(1843-1919)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Успешная молитва за больных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Основал конфессию «Христианский и Миссионерский Союз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»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Учил «четырёхстороннему евангелию»: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Спаситель,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Освятитель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, Исцелитель, Грядущий </a:t>
            </a:r>
            <a:r>
              <a:rPr lang="ru-RU" altLang="en-US" dirty="0">
                <a:latin typeface="Franklin Gothic Medium" panose="020B0603020102020204" pitchFamily="34" charset="0"/>
              </a:rPr>
              <a:t>Царь</a:t>
            </a:r>
          </a:p>
          <a:p>
            <a:pPr lvl="2" eaLnBrk="1" hangingPunct="1">
              <a:lnSpc>
                <a:spcPct val="80000"/>
              </a:lnSpc>
            </a:pP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2" descr="http://upload.wikimedia.org/wikipedia/commons/3/30/Simpson.gif">
            <a:hlinkClick r:id="rId6" action="ppaction://hlinkpres?slideindex=67&amp;slidetitle=Альберт Симпсон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6" y="3622122"/>
            <a:ext cx="1836464" cy="18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9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 bldLvl="5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Современность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Джон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Доуви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000" dirty="0" smtClean="0">
                <a:latin typeface="Franklin Gothic Medium" panose="020B0603020102020204" pitchFamily="34" charset="0"/>
              </a:rPr>
              <a:t>(1847-1907)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Вдохновлен Деян. 10:38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Успешная молитва за больных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Богослужения с 10 000 до 20 000 людей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Открытие «духовной больницы»</a:t>
            </a:r>
          </a:p>
          <a:p>
            <a:pPr lvl="2" eaLnBrk="1" hangingPunct="1">
              <a:lnSpc>
                <a:spcPct val="80000"/>
              </a:lnSpc>
            </a:pP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2" descr="http://upload.wikimedia.org/wikipedia/en/7/77/John_Alexander_Dowie_as_Elijah_the_Restorer.jpg">
            <a:hlinkClick r:id="rId6" action="ppaction://hlinkpres?slideindex=64&amp;slidetitle=Джон Александр Доуви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1" y="3332894"/>
            <a:ext cx="1374041" cy="196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7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 bldLvl="5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8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Современность</a:t>
            </a: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0834" name="Picture 2" descr="John G Lak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93" y="2799668"/>
            <a:ext cx="1264063" cy="20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6" name="Picture 4" descr="Smith Wigglesworth preach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77" y="2906917"/>
            <a:ext cx="1391030" cy="17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upload.wikimedia.org/wikipedia/commons/0/0c/Aimee_Semple_McPhers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28753"/>
            <a:ext cx="1349278" cy="19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8" name="Picture 6" descr="F. F. Boswort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07" y="5049237"/>
            <a:ext cx="13716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0" name="Picture 8" descr="photograp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7152"/>
            <a:ext cx="1268122" cy="18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6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7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3733800"/>
            <a:ext cx="3276600" cy="83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en-US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Быт. 1:31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en-US" sz="3600" smtClean="0">
                <a:latin typeface="Franklin Gothic Medium" panose="020B0603020102020204" pitchFamily="34" charset="0"/>
              </a:rPr>
              <a:t>«И увидел Бог все, что Он создал, и вот, хорошо весьма»</a:t>
            </a: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533400" y="12192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i="1">
                <a:latin typeface="Franklin Gothic Medium" panose="020B0603020102020204" pitchFamily="34" charset="0"/>
              </a:rPr>
              <a:t>Причины болезни</a:t>
            </a:r>
            <a:endParaRPr lang="en-US" altLang="en-US" sz="4400" i="1">
              <a:latin typeface="Franklin Gothic Medium" panose="020B0603020102020204" pitchFamily="34" charset="0"/>
            </a:endParaRPr>
          </a:p>
        </p:txBody>
      </p:sp>
      <p:sp>
        <p:nvSpPr>
          <p:cNvPr id="696329" name="Rectangle 9"/>
          <p:cNvSpPr>
            <a:spLocks noChangeArrowheads="1"/>
          </p:cNvSpPr>
          <p:nvPr/>
        </p:nvSpPr>
        <p:spPr bwMode="auto">
          <a:xfrm>
            <a:off x="6011863" y="3670300"/>
            <a:ext cx="320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>
                <a:solidFill>
                  <a:srgbClr val="FFFF99"/>
                </a:solidFill>
                <a:latin typeface="Franklin Gothic Medium" panose="020B0603020102020204" pitchFamily="34" charset="0"/>
              </a:rPr>
              <a:t>Октр. 21:4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en-US" sz="3600">
                <a:latin typeface="Franklin Gothic Medium" panose="020B0603020102020204" pitchFamily="34" charset="0"/>
              </a:rPr>
              <a:t>«болезни уже не будет, ибо прежнее прошло»</a:t>
            </a:r>
          </a:p>
        </p:txBody>
      </p:sp>
      <p:sp>
        <p:nvSpPr>
          <p:cNvPr id="696330" name="Line 10"/>
          <p:cNvSpPr>
            <a:spLocks noChangeShapeType="1"/>
          </p:cNvSpPr>
          <p:nvPr/>
        </p:nvSpPr>
        <p:spPr bwMode="auto">
          <a:xfrm>
            <a:off x="2743200" y="3276600"/>
            <a:ext cx="36576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96333" name="Picture 13" descr="NA01064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33600"/>
            <a:ext cx="1489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2971800" y="19050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 dirty="0">
                <a:solidFill>
                  <a:srgbClr val="CCFFFF"/>
                </a:solidFill>
                <a:latin typeface="Franklin Gothic Medium" panose="020B0603020102020204" pitchFamily="34" charset="0"/>
              </a:rPr>
              <a:t>Грехопадение</a:t>
            </a:r>
            <a:endParaRPr lang="en-US" altLang="en-US" sz="4000" i="1" dirty="0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229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42" name="Rectangle 22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2301" name="AutoShape 23" descr="90%">
            <a:hlinkClick r:id="rId6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2" name="AutoShape 24" descr="90%">
            <a:hlinkClick r:id="rId7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AutoShape 25" descr="90%">
            <a:hlinkClick r:id="rId6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AutoShape 2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7" y="3859825"/>
            <a:ext cx="22574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5" y="2320981"/>
            <a:ext cx="1909763" cy="134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9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9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9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9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9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2" grpId="0" build="p" bldLvl="3" autoUpdateAnimBg="0"/>
      <p:bldP spid="696329" grpId="0" build="p" bldLvl="3" autoUpdateAnimBg="0"/>
      <p:bldP spid="6963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Современность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Уильям </a:t>
            </a:r>
            <a:r>
              <a:rPr lang="ru-RU" altLang="en-US" dirty="0" err="1">
                <a:latin typeface="Franklin Gothic Medium" panose="020B0603020102020204" pitchFamily="34" charset="0"/>
              </a:rPr>
              <a:t>Брэнем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000" dirty="0" smtClean="0">
                <a:latin typeface="Franklin Gothic Medium" panose="020B0603020102020204" pitchFamily="34" charset="0"/>
              </a:rPr>
              <a:t>(1909-1965)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Дар исцеления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Дар слово знания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Учение </a:t>
            </a:r>
            <a:r>
              <a:rPr lang="ru-RU" altLang="en-US" dirty="0" err="1">
                <a:latin typeface="Franklin Gothic Medium" panose="020B0603020102020204" pitchFamily="34" charset="0"/>
              </a:rPr>
              <a:t>Единственников</a:t>
            </a:r>
            <a:endParaRPr lang="ru-RU" altLang="en-US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2" descr="http://upload.wikimedia.org/wikipedia/commons/4/40/Wmbbible.jpg">
            <a:hlinkClick r:id="rId6" action="ppaction://hlinkpres?slideindex=79&amp;slidetitle=Виллям Брахнам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4" y="3339505"/>
            <a:ext cx="1464546" cy="180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 bldLvl="5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Современность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Орал Робертс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000" dirty="0" smtClean="0">
                <a:latin typeface="Franklin Gothic Medium" panose="020B0603020102020204" pitchFamily="34" charset="0"/>
              </a:rPr>
              <a:t>(1918-2009)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Служение Евангелиста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Дар исцеления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Открытие медицинского центра</a:t>
            </a: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2" descr="File:Oral Roberts.jpg">
            <a:hlinkClick r:id="rId6" action="ppaction://hlinkpres?slideindex=81&amp;slidetitle=Орал Робертс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9" y="3252374"/>
            <a:ext cx="1397129" cy="172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upload.wikimedia.org/wikipedia/commons/thumb/5/56/CityPlex_Towers.jpg/640px-CityPlex_Tower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92" y="4681629"/>
            <a:ext cx="1973943" cy="198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 bldLvl="5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Современность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Кеннет </a:t>
            </a:r>
            <a:r>
              <a:rPr lang="ru-RU" altLang="en-US" dirty="0" err="1">
                <a:latin typeface="Franklin Gothic Medium" panose="020B0603020102020204" pitchFamily="34" charset="0"/>
              </a:rPr>
              <a:t>Хэйгин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000" dirty="0" smtClean="0">
                <a:latin typeface="Franklin Gothic Medium" panose="020B0603020102020204" pitchFamily="34" charset="0"/>
              </a:rPr>
              <a:t>(1917-2003)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Учение о вере (Мк. 11:23-24)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Упор на исцелении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Пророческое служение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" name="Picture 12" descr="File:Brother Hagin.jpg">
            <a:hlinkClick r:id="rId6" action="ppaction://hlinkpres?slideindex=84&amp;slidetitle=Кеннет Хейгин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6" y="3263758"/>
            <a:ext cx="1330542" cy="187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92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9" grpId="0" uiExpand="1" build="p" bldLvl="5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8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Современность</a:t>
            </a: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" name="Picture 2" descr="http://upload.wikimedia.org/wikipedia/commons/0/04/Tlosborntul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52" y="2610302"/>
            <a:ext cx="1713664" cy="16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ag.org/wim/images/0509/Kuhlm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7" y="2672437"/>
            <a:ext cx="1240170" cy="189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upload.wikimedia.org/wikipedia/commons/1/1b/Profile_Photo_of_Benny_Hin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27073"/>
            <a:ext cx="1520379" cy="18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6084" y="6176675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Oleksandr</a:t>
            </a:r>
            <a:r>
              <a:rPr lang="en-US" sz="1600" dirty="0"/>
              <a:t> </a:t>
            </a:r>
            <a:r>
              <a:rPr lang="en-US" sz="1600" dirty="0" err="1"/>
              <a:t>Volyk</a:t>
            </a:r>
            <a:r>
              <a:rPr lang="en-US" sz="1600" dirty="0"/>
              <a:t> (Christ for all Nations), </a:t>
            </a:r>
            <a:r>
              <a:rPr lang="en-US" sz="1600" dirty="0" err="1"/>
              <a:t>Reinhard</a:t>
            </a:r>
            <a:r>
              <a:rPr lang="en-US" sz="1600" dirty="0"/>
              <a:t> </a:t>
            </a:r>
            <a:r>
              <a:rPr lang="en-US" sz="1600" dirty="0" err="1"/>
              <a:t>Bonnke</a:t>
            </a:r>
            <a:r>
              <a:rPr lang="en-US" sz="1600" dirty="0"/>
              <a:t> - </a:t>
            </a:r>
            <a:r>
              <a:rPr lang="en-US" sz="1600" dirty="0">
                <a:hlinkClick r:id="rId9"/>
              </a:rPr>
              <a:t>https://scontent-b.xx.fbcdn.net/hphotos-prn1/t1/48144_10152726030775258_1110046384_n.jpg</a:t>
            </a:r>
            <a:endParaRPr lang="en-US" sz="1600" dirty="0"/>
          </a:p>
        </p:txBody>
      </p:sp>
      <p:pic>
        <p:nvPicPr>
          <p:cNvPr id="121858" name="Picture 2" descr="Evangelist Reinhard Bonnk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13296"/>
            <a:ext cx="1501853" cy="18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Современность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err="1">
                <a:latin typeface="Franklin Gothic Medium" panose="020B0603020102020204" pitchFamily="34" charset="0"/>
              </a:rPr>
              <a:t>Франсис</a:t>
            </a:r>
            <a:r>
              <a:rPr lang="ru-RU" altLang="en-US" dirty="0">
                <a:latin typeface="Franklin Gothic Medium" panose="020B0603020102020204" pitchFamily="34" charset="0"/>
              </a:rPr>
              <a:t> Мак-</a:t>
            </a:r>
            <a:r>
              <a:rPr lang="ru-RU" altLang="en-US" dirty="0" err="1">
                <a:latin typeface="Franklin Gothic Medium" panose="020B0603020102020204" pitchFamily="34" charset="0"/>
              </a:rPr>
              <a:t>Нат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000" dirty="0" smtClean="0">
                <a:latin typeface="Franklin Gothic Medium" panose="020B0603020102020204" pitchFamily="34" charset="0"/>
              </a:rPr>
              <a:t>(1925-)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бывший католический священник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«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замачивающая» молитва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вера = устойчивость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исцеление не всегда дается</a:t>
            </a:r>
            <a:endParaRPr lang="ru-RU" altLang="en-US" dirty="0">
              <a:latin typeface="Franklin Gothic Medium" panose="020B0603020102020204" pitchFamily="34" charset="0"/>
            </a:endParaRP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7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5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22" y="1244151"/>
            <a:ext cx="6072336" cy="914400"/>
          </a:xfrm>
        </p:spPr>
        <p:txBody>
          <a:bodyPr/>
          <a:lstStyle/>
          <a:p>
            <a:pPr eaLnBrk="1" hangingPunct="1"/>
            <a:r>
              <a:rPr lang="ru-RU" altLang="en-US" sz="4400" i="1" dirty="0" smtClean="0">
                <a:latin typeface="Franklin Gothic Medium" panose="020B0603020102020204" pitchFamily="34" charset="0"/>
              </a:rPr>
              <a:t>Исторический обзор</a:t>
            </a:r>
            <a:endParaRPr lang="en-US" altLang="en-US" sz="4400" i="1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3687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7453" name="Rectangle 29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6872" name="AutoShape 3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3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3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66798" y="2016223"/>
            <a:ext cx="8070851" cy="44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Современность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Чарльз Фара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endParaRPr lang="ru-RU" altLang="en-US" sz="3000" dirty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тайна</a:t>
            </a:r>
            <a:endParaRPr lang="en-US" altLang="en-US" dirty="0" smtClean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вера = личное слово от Духа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исцеление не всегда дается</a:t>
            </a:r>
            <a:endParaRPr lang="ru-RU" altLang="en-US" dirty="0">
              <a:latin typeface="Franklin Gothic Medium" panose="020B0603020102020204" pitchFamily="34" charset="0"/>
            </a:endParaRP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5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0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80772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1)</a:t>
            </a:r>
            <a:r>
              <a:rPr lang="ru-RU" altLang="en-US" dirty="0" smtClean="0">
                <a:solidFill>
                  <a:srgbClr val="00CCFF"/>
                </a:solidFill>
                <a:latin typeface="Franklin Gothic Medium" panose="020B0603020102020204" pitchFamily="34" charset="0"/>
              </a:rPr>
              <a:t>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Исповедовать грехи, если нужно (см. 1 Кор. 10:30-32;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Иак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. 5:16).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2)</a:t>
            </a:r>
            <a:r>
              <a:rPr lang="ru-RU" altLang="en-US" dirty="0" smtClean="0">
                <a:solidFill>
                  <a:srgbClr val="00CCFF"/>
                </a:solidFill>
                <a:latin typeface="Franklin Gothic Medium" panose="020B0603020102020204" pitchFamily="34" charset="0"/>
              </a:rPr>
              <a:t>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Молиться (с другими) и ожидать исцеления.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dirty="0">
                <a:solidFill>
                  <a:srgbClr val="CCFFFF"/>
                </a:solidFill>
                <a:latin typeface="Franklin Gothic Medium" panose="020B0603020102020204" pitchFamily="34" charset="0"/>
              </a:rPr>
              <a:t>3</a:t>
            </a:r>
            <a:r>
              <a:rPr lang="ru-RU" altLang="en-US">
                <a:solidFill>
                  <a:srgbClr val="CCFFFF"/>
                </a:solidFill>
                <a:latin typeface="Franklin Gothic Medium" panose="020B0603020102020204" pitchFamily="34" charset="0"/>
              </a:rPr>
              <a:t>)</a:t>
            </a:r>
            <a:r>
              <a:rPr lang="ru-RU" altLang="en-US">
                <a:latin typeface="Franklin Gothic Medium" panose="020B0603020102020204" pitchFamily="34" charset="0"/>
              </a:rPr>
              <a:t> </a:t>
            </a:r>
            <a:r>
              <a:rPr lang="ru-RU" altLang="en-US" smtClean="0">
                <a:latin typeface="Franklin Gothic Medium" panose="020B0603020102020204" pitchFamily="34" charset="0"/>
              </a:rPr>
              <a:t>Пользоваться </a:t>
            </a:r>
            <a:r>
              <a:rPr lang="ru-RU" altLang="en-US" dirty="0">
                <a:latin typeface="Franklin Gothic Medium" panose="020B0603020102020204" pitchFamily="34" charset="0"/>
              </a:rPr>
              <a:t>дарами исцелений, действующими в церкви</a:t>
            </a:r>
          </a:p>
          <a:p>
            <a:pPr eaLnBrk="1" hangingPunct="1">
              <a:lnSpc>
                <a:spcPct val="80000"/>
              </a:lnSpc>
            </a:pP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430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8713" name="Rectangle 25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3015" name="AutoShape 26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6" name="AutoShape 27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7" name="AutoShape 2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8" name="AutoShape 2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219200" y="1219200"/>
            <a:ext cx="685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i="1" dirty="0">
                <a:latin typeface="Franklin Gothic Medium" panose="020B0603020102020204" pitchFamily="34" charset="0"/>
              </a:rPr>
              <a:t>Советы</a:t>
            </a:r>
            <a:endParaRPr lang="en-US" altLang="en-US" sz="4800" i="1" dirty="0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build="p" bldLvl="3" autoUpdateAnimBg="0"/>
      <p:bldP spid="11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5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86868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4)</a:t>
            </a:r>
            <a:r>
              <a:rPr lang="ru-RU" altLang="en-US" dirty="0" smtClean="0">
                <a:solidFill>
                  <a:srgbClr val="00CCFF"/>
                </a:solidFill>
                <a:latin typeface="Franklin Gothic Medium" panose="020B0603020102020204" pitchFamily="34" charset="0"/>
              </a:rPr>
              <a:t>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Пользоваться медицинским лечением до полного выздоровления.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5)</a:t>
            </a:r>
            <a:r>
              <a:rPr lang="ru-RU" altLang="en-US" dirty="0" smtClean="0">
                <a:solidFill>
                  <a:srgbClr val="00CCFF"/>
                </a:solidFill>
                <a:latin typeface="Franklin Gothic Medium" panose="020B0603020102020204" pitchFamily="34" charset="0"/>
              </a:rPr>
              <a:t> </a:t>
            </a:r>
            <a:r>
              <a:rPr lang="ru-RU" altLang="en-US" dirty="0">
                <a:latin typeface="Franklin Gothic Medium" panose="020B0603020102020204" pitchFamily="34" charset="0"/>
              </a:rPr>
              <a:t>Благодарить Бога за каждую победу</a:t>
            </a:r>
            <a:r>
              <a:rPr lang="ru-RU" alt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dirty="0">
                <a:latin typeface="Franklin Gothic Medium" panose="020B0603020102020204" pitchFamily="34" charset="0"/>
              </a:rPr>
              <a:t>полную или частичную, немедленную или постепенную.</a:t>
            </a:r>
          </a:p>
          <a:p>
            <a:pPr eaLnBrk="1" hangingPunct="1">
              <a:lnSpc>
                <a:spcPct val="90000"/>
              </a:lnSpc>
            </a:pPr>
            <a:endParaRPr lang="ru-RU" altLang="en-US" dirty="0" smtClean="0"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sp>
        <p:nvSpPr>
          <p:cNvPr id="45060" name="Rectangle 13"/>
          <p:cNvSpPr>
            <a:spLocks noChangeArrowheads="1"/>
          </p:cNvSpPr>
          <p:nvPr/>
        </p:nvSpPr>
        <p:spPr bwMode="auto">
          <a:xfrm>
            <a:off x="1219200" y="1219200"/>
            <a:ext cx="685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i="1">
                <a:latin typeface="Franklin Gothic Medium" panose="020B0603020102020204" pitchFamily="34" charset="0"/>
              </a:rPr>
              <a:t>Советы</a:t>
            </a:r>
            <a:endParaRPr lang="en-US" altLang="en-US" sz="4400" i="1">
              <a:latin typeface="Franklin Gothic Medium" panose="020B0603020102020204" pitchFamily="34" charset="0"/>
            </a:endParaRPr>
          </a:p>
        </p:txBody>
      </p:sp>
      <p:pic>
        <p:nvPicPr>
          <p:cNvPr id="4506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6900" name="Rectangle 20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5063" name="AutoShape 21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4" name="AutoShape 22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5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6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0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3" grpId="0" build="p" bldLvl="3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5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6)</a:t>
            </a:r>
            <a:r>
              <a:rPr lang="ru-RU" altLang="en-US" smtClean="0">
                <a:solidFill>
                  <a:srgbClr val="00CCFF"/>
                </a:solidFill>
                <a:latin typeface="Franklin Gothic Medium" panose="020B0603020102020204" pitchFamily="34" charset="0"/>
              </a:rPr>
              <a:t> </a:t>
            </a:r>
            <a:r>
              <a:rPr lang="ru-RU" altLang="en-US" smtClean="0">
                <a:latin typeface="Franklin Gothic Medium" panose="020B0603020102020204" pitchFamily="34" charset="0"/>
              </a:rPr>
              <a:t>Противостоять искушению расстраиваться или разочаровываться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7)</a:t>
            </a:r>
            <a:r>
              <a:rPr lang="ru-RU" altLang="en-US" smtClean="0">
                <a:solidFill>
                  <a:srgbClr val="00CCFF"/>
                </a:solidFill>
                <a:latin typeface="Franklin Gothic Medium" panose="020B0603020102020204" pitchFamily="34" charset="0"/>
              </a:rPr>
              <a:t> </a:t>
            </a:r>
            <a:r>
              <a:rPr lang="ru-RU" altLang="en-US" smtClean="0">
                <a:latin typeface="Franklin Gothic Medium" panose="020B0603020102020204" pitchFamily="34" charset="0"/>
              </a:rPr>
              <a:t>Предвкушать наше будущее воскресение при пришествии Христа, «Который уничиженное тело наше преобразит так, что оно будет сообразно телу Его»</a:t>
            </a:r>
            <a:r>
              <a:rPr lang="ru-RU" altLang="en-US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.</a:t>
            </a:r>
            <a:endParaRPr lang="ru-RU" altLang="en-US" smtClean="0">
              <a:latin typeface="Franklin Gothic Medium" panose="020B0603020102020204" pitchFamily="34" charset="0"/>
            </a:endParaRPr>
          </a:p>
        </p:txBody>
      </p:sp>
      <p:sp>
        <p:nvSpPr>
          <p:cNvPr id="47108" name="Rectangle 13"/>
          <p:cNvSpPr>
            <a:spLocks noChangeArrowheads="1"/>
          </p:cNvSpPr>
          <p:nvPr/>
        </p:nvSpPr>
        <p:spPr bwMode="auto">
          <a:xfrm>
            <a:off x="1219200" y="1219200"/>
            <a:ext cx="685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i="1">
                <a:latin typeface="Franklin Gothic Medium" panose="020B0603020102020204" pitchFamily="34" charset="0"/>
              </a:rPr>
              <a:t>Советы</a:t>
            </a:r>
            <a:endParaRPr lang="en-US" altLang="en-US" sz="4400" i="1">
              <a:latin typeface="Franklin Gothic Medium" panose="020B0603020102020204" pitchFamily="34" charset="0"/>
            </a:endParaRPr>
          </a:p>
        </p:txBody>
      </p:sp>
      <p:pic>
        <p:nvPicPr>
          <p:cNvPr id="4710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8948" name="Rectangle 20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7111" name="AutoShape 21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2" name="AutoShape 22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3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4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1" grpId="0" build="p" bldLvl="3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Виды исцелений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760"/>
            <a:ext cx="8686800" cy="33528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иссохшую руку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Мк. 3:3-5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течение крови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Мк. 5:21 и далее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слепоту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Лк. 18:35-42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хромату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Мк. 2:10-12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воскресение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Мф. 9:22-25; Лк. 7:11-15; Ин. 11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водяную болезнь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Лк. 14:1-6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 </a:t>
            </a:r>
          </a:p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проказу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Лк. 17:11-14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 </a:t>
            </a:r>
          </a:p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горячку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Мк. 1:30-31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 </a:t>
            </a:r>
          </a:p>
        </p:txBody>
      </p:sp>
      <p:sp>
        <p:nvSpPr>
          <p:cNvPr id="55303" name="AutoShape 15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4" name="AutoShape 16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6" name="AutoShape 18" descr="90%">
            <a:hlinkClick r:id="rId3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7" name="AutoShape 1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981" y="5085184"/>
            <a:ext cx="1296353" cy="139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3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533400" y="12192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i="1">
                <a:latin typeface="Franklin Gothic Medium" panose="020B0603020102020204" pitchFamily="34" charset="0"/>
              </a:rPr>
              <a:t>Причины болезни</a:t>
            </a:r>
            <a:endParaRPr lang="en-US" altLang="en-US" sz="4400" i="1">
              <a:latin typeface="Franklin Gothic Medium" panose="020B0603020102020204" pitchFamily="34" charset="0"/>
            </a:endParaRPr>
          </a:p>
        </p:txBody>
      </p:sp>
      <p:sp>
        <p:nvSpPr>
          <p:cNvPr id="698376" name="Rectangle 8"/>
          <p:cNvSpPr>
            <a:spLocks noChangeArrowheads="1"/>
          </p:cNvSpPr>
          <p:nvPr/>
        </p:nvSpPr>
        <p:spPr bwMode="auto">
          <a:xfrm>
            <a:off x="386686" y="3618706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sz="3600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Пс</a:t>
            </a:r>
            <a:r>
              <a:rPr lang="ru-RU" altLang="en-US" sz="36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37:4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 </a:t>
            </a:r>
            <a:r>
              <a:rPr lang="ru-RU" altLang="en-US" sz="3800" dirty="0">
                <a:latin typeface="Franklin Gothic Medium" panose="020B0603020102020204" pitchFamily="34" charset="0"/>
              </a:rPr>
              <a:t>«</a:t>
            </a:r>
            <a:r>
              <a:rPr lang="ru-RU" altLang="en-US" sz="3800" i="1" dirty="0">
                <a:latin typeface="Franklin Gothic Medium" panose="020B0603020102020204" pitchFamily="34" charset="0"/>
              </a:rPr>
              <a:t>Нет целого места в плоти моей от гнева Твоего; нет мира в костях моих от грехов моих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3800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Числ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12:9-10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 </a:t>
            </a:r>
            <a:r>
              <a:rPr lang="ru-RU" altLang="en-US" sz="3800" i="1" dirty="0" smtClean="0">
                <a:latin typeface="Franklin Gothic Medium" panose="020B0603020102020204" pitchFamily="34" charset="0"/>
              </a:rPr>
              <a:t>Мариам была поражена проказою за ее восстание против Моисея</a:t>
            </a:r>
          </a:p>
        </p:txBody>
      </p:sp>
      <p:sp>
        <p:nvSpPr>
          <p:cNvPr id="698379" name="Text Box 11"/>
          <p:cNvSpPr txBox="1">
            <a:spLocks noChangeArrowheads="1"/>
          </p:cNvSpPr>
          <p:nvPr/>
        </p:nvSpPr>
        <p:spPr bwMode="auto">
          <a:xfrm>
            <a:off x="2971800" y="19050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Личные грехи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434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8386" name="Rectangle 18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344" name="AutoShape 19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AutoShape 20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AutoShape 21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3921125" y="2480522"/>
            <a:ext cx="11031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ВЗ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9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9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6" grpId="0" uiExpand="1" build="p" autoUpdateAnimBg="0"/>
      <p:bldP spid="698379" grpId="0" autoUpdateAnimBg="0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977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Способ исцеления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733" y="1516360"/>
            <a:ext cx="7439744" cy="33528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словом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Мф. 8:13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</a:t>
            </a:r>
            <a:endParaRPr lang="en-US" altLang="en-US" sz="3800" dirty="0" smtClean="0">
              <a:latin typeface="Franklin Gothic Medium" panose="020B0603020102020204" pitchFamily="34" charset="0"/>
            </a:endParaRPr>
          </a:p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возложением рук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Мк. 6:5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</a:t>
            </a:r>
            <a:endParaRPr lang="en-US" altLang="en-US" sz="3800" dirty="0" smtClean="0">
              <a:latin typeface="Franklin Gothic Medium" panose="020B0603020102020204" pitchFamily="34" charset="0"/>
            </a:endParaRPr>
          </a:p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изгнанием беса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Мф. 9:32-33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</a:t>
            </a:r>
            <a:endParaRPr lang="en-US" altLang="en-US" sz="3800" dirty="0" smtClean="0">
              <a:latin typeface="Franklin Gothic Medium" panose="020B0603020102020204" pitchFamily="34" charset="0"/>
            </a:endParaRPr>
          </a:p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слюной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Мк. 7:33; 8:23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прикосновением к Его одежде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Мф. 14:36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). </a:t>
            </a:r>
          </a:p>
        </p:txBody>
      </p:sp>
      <p:sp>
        <p:nvSpPr>
          <p:cNvPr id="55303" name="AutoShape 15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4" name="AutoShape 16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6" name="AutoShape 18" descr="90%">
            <a:hlinkClick r:id="rId3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7" name="AutoShape 1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981" y="5085184"/>
            <a:ext cx="1296353" cy="139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 bldLvl="4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 всех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68" y="1394065"/>
            <a:ext cx="8686800" cy="33528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«</a:t>
            </a:r>
            <a:r>
              <a:rPr lang="en-US" altLang="en-US" sz="3800" dirty="0" err="1" smtClean="0">
                <a:latin typeface="Franklin Gothic Medium" panose="020B0603020102020204" pitchFamily="34" charset="0"/>
              </a:rPr>
              <a:t>Когда</a:t>
            </a:r>
            <a:r>
              <a:rPr lang="en-US" altLang="en-US" sz="3800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800" dirty="0" err="1" smtClean="0">
                <a:latin typeface="Franklin Gothic Medium" panose="020B0603020102020204" pitchFamily="34" charset="0"/>
              </a:rPr>
              <a:t>же</a:t>
            </a:r>
            <a:r>
              <a:rPr lang="en-US" altLang="en-US" sz="3800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800" dirty="0" err="1" smtClean="0">
                <a:latin typeface="Franklin Gothic Medium" panose="020B0603020102020204" pitchFamily="34" charset="0"/>
              </a:rPr>
              <a:t>настал</a:t>
            </a:r>
            <a:r>
              <a:rPr lang="en-US" altLang="en-US" sz="3800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800" dirty="0" err="1" smtClean="0">
                <a:latin typeface="Franklin Gothic Medium" panose="020B0603020102020204" pitchFamily="34" charset="0"/>
              </a:rPr>
              <a:t>вечер</a:t>
            </a:r>
            <a:r>
              <a:rPr lang="en-US" altLang="en-US" sz="3800" dirty="0" smtClean="0">
                <a:latin typeface="Franklin Gothic Medium" panose="020B0603020102020204" pitchFamily="34" charset="0"/>
              </a:rPr>
              <a:t>, к </a:t>
            </a:r>
            <a:r>
              <a:rPr lang="en-US" altLang="en-US" sz="3800" dirty="0" err="1" smtClean="0">
                <a:latin typeface="Franklin Gothic Medium" panose="020B0603020102020204" pitchFamily="34" charset="0"/>
              </a:rPr>
              <a:t>Нему</a:t>
            </a:r>
            <a:r>
              <a:rPr lang="en-US" altLang="en-US" sz="3800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800" dirty="0" err="1" smtClean="0">
                <a:latin typeface="Franklin Gothic Medium" panose="020B0603020102020204" pitchFamily="34" charset="0"/>
              </a:rPr>
              <a:t>привели</a:t>
            </a:r>
            <a:r>
              <a:rPr lang="en-US" altLang="en-US" sz="3800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800" dirty="0" err="1" smtClean="0">
                <a:latin typeface="Franklin Gothic Medium" panose="020B0603020102020204" pitchFamily="34" charset="0"/>
              </a:rPr>
              <a:t>многих</a:t>
            </a:r>
            <a:r>
              <a:rPr lang="en-US" altLang="en-US" sz="3800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800" dirty="0" err="1" smtClean="0">
                <a:latin typeface="Franklin Gothic Medium" panose="020B0603020102020204" pitchFamily="34" charset="0"/>
              </a:rPr>
              <a:t>бесноватых</a:t>
            </a:r>
            <a:r>
              <a:rPr lang="en-US" altLang="en-US" sz="3800" dirty="0" smtClean="0">
                <a:latin typeface="Franklin Gothic Medium" panose="020B0603020102020204" pitchFamily="34" charset="0"/>
              </a:rPr>
              <a:t>, и </a:t>
            </a:r>
            <a:r>
              <a:rPr lang="en-US" altLang="en-US" sz="3800" dirty="0" err="1" smtClean="0">
                <a:latin typeface="Franklin Gothic Medium" panose="020B0603020102020204" pitchFamily="34" charset="0"/>
              </a:rPr>
              <a:t>Он</a:t>
            </a:r>
            <a:r>
              <a:rPr lang="en-US" altLang="en-US" sz="3800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800" dirty="0" err="1" smtClean="0">
                <a:latin typeface="Franklin Gothic Medium" panose="020B0603020102020204" pitchFamily="34" charset="0"/>
              </a:rPr>
              <a:t>изгнал</a:t>
            </a:r>
            <a:r>
              <a:rPr lang="en-US" altLang="en-US" sz="3800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800" dirty="0" err="1" smtClean="0">
                <a:latin typeface="Franklin Gothic Medium" panose="020B0603020102020204" pitchFamily="34" charset="0"/>
              </a:rPr>
              <a:t>духов</a:t>
            </a:r>
            <a:r>
              <a:rPr lang="en-US" altLang="en-US" sz="3800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800" dirty="0" err="1" smtClean="0">
                <a:latin typeface="Franklin Gothic Medium" panose="020B0603020102020204" pitchFamily="34" charset="0"/>
              </a:rPr>
              <a:t>словом</a:t>
            </a:r>
            <a:r>
              <a:rPr lang="en-US" altLang="en-US" sz="3800" dirty="0" smtClean="0">
                <a:latin typeface="Franklin Gothic Medium" panose="020B0603020102020204" pitchFamily="34" charset="0"/>
              </a:rPr>
              <a:t> и </a:t>
            </a:r>
            <a:r>
              <a:rPr lang="en-US" altLang="en-US" sz="3800" dirty="0" err="1" smtClean="0">
                <a:latin typeface="Franklin Gothic Medium" panose="020B0603020102020204" pitchFamily="34" charset="0"/>
              </a:rPr>
              <a:t>исцелил</a:t>
            </a:r>
            <a:r>
              <a:rPr lang="en-US" altLang="en-US" sz="3800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800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всех</a:t>
            </a:r>
            <a:r>
              <a:rPr lang="en-US" altLang="en-US" sz="3800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sz="3800" dirty="0" err="1" smtClean="0">
                <a:latin typeface="Franklin Gothic Medium" panose="020B0603020102020204" pitchFamily="34" charset="0"/>
              </a:rPr>
              <a:t>больных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»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Мф. </a:t>
            </a:r>
            <a:r>
              <a:rPr lang="en-US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8:16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; 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см. Мф. </a:t>
            </a:r>
            <a:r>
              <a:rPr lang="en-US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4:23; 8:16; 9:35; 14:14; 15:30; 19:2; 21:14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; Лк. 6:18-19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 </a:t>
            </a:r>
          </a:p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«Если хочешь, можешь меня очистить… хочу, очистись»                    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Мк. 1:40-41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55303" name="AutoShape 15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4" name="AutoShape 16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6" name="AutoShape 18" descr="90%">
            <a:hlinkClick r:id="rId3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7" name="AutoShape 1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981" y="5085184"/>
            <a:ext cx="1296353" cy="1394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 bldLvl="4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Особенности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68" y="1394065"/>
            <a:ext cx="8686800" cy="33528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требовал веры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Мк. 5:34-36; 6:5-6; Мф. 8:5-13; 9:28-29; 15:22-28; 17:19-20; Ин. 5:8-9; 11:40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 </a:t>
            </a:r>
          </a:p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без Его участия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Мк. 5:27-29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не требовал веры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Мк. 1:31; Лк. 7:12-15; 13:11-13; 14:4; 22:51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ts val="4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«сила Господня являлась в   исцелении» (</a:t>
            </a: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Лк. 5:17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55303" name="AutoShape 15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4" name="AutoShape 16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6" name="AutoShape 18" descr="90%">
            <a:hlinkClick r:id="rId3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7" name="AutoShape 1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981" y="5085184"/>
            <a:ext cx="1296353" cy="139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 bldLvl="4" autoUpdateAnimBg="0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 всех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44" y="1412776"/>
            <a:ext cx="9448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Деян. 5:16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«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Сходились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также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в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Иерусалим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многие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из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окрестных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городов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неся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больных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нечистыми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духами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одержимых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которые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исцелялись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все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.</a:t>
            </a:r>
            <a:endParaRPr lang="ru-RU" altLang="en-US" dirty="0" smtClean="0"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Деян. 28:9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«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После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сего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события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прочие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на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острове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имевшие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                  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болезни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приходили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были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исцеляемы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»</a:t>
            </a:r>
          </a:p>
        </p:txBody>
      </p:sp>
      <p:sp>
        <p:nvSpPr>
          <p:cNvPr id="57350" name="AutoShape 12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1" name="AutoShape 13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3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4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337" y="5181373"/>
            <a:ext cx="1444909" cy="1434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uiExpand="1" build="p" bldLvl="5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Способ исцеления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9217024" cy="41148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словом (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Деян. 14:10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ts val="4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прикосновением (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Деян. 3:6-8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</a:t>
            </a:r>
            <a:endParaRPr lang="en-US" altLang="en-US" dirty="0" smtClean="0">
              <a:latin typeface="Franklin Gothic Medium" panose="020B0603020102020204" pitchFamily="34" charset="0"/>
            </a:endParaRPr>
          </a:p>
          <a:p>
            <a:pPr eaLnBrk="1" hangingPunct="1">
              <a:lnSpc>
                <a:spcPts val="4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возложением рук (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Деян. 9:17-18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ts val="4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прикосновением к одежде (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Деян. 19:11-12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ts val="4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тенью Петра (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Деян. 5:15-16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Franklin Gothic Medium" panose="020B0603020102020204" pitchFamily="34" charset="0"/>
            </a:endParaRPr>
          </a:p>
        </p:txBody>
      </p:sp>
      <p:sp>
        <p:nvSpPr>
          <p:cNvPr id="57350" name="AutoShape 12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1" name="AutoShape 13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3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4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337" y="5181373"/>
            <a:ext cx="1444909" cy="14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68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 bldLvl="5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Особенности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9217024" cy="41148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«Он слушал говорившего Павла, который, взглянув на него и увидев, что он имеет веру для получения исцеления» (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Деян. 14:9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57350" name="AutoShape 12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1" name="AutoShape 13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3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4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337" y="5181373"/>
            <a:ext cx="1444909" cy="14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 bldLvl="5" autoUpdateAnimBg="0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3 Иоанна 2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11" y="1700808"/>
            <a:ext cx="8077200" cy="2955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«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молюсь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чтобы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ты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здравствовал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преуспевал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во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всем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как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преуспевает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душа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твоя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.</a:t>
            </a:r>
          </a:p>
        </p:txBody>
      </p:sp>
      <p:sp>
        <p:nvSpPr>
          <p:cNvPr id="61446" name="AutoShape 10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7" name="AutoShape 11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8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9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11" descr="BD06455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2795"/>
            <a:ext cx="1087834" cy="137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Дары исцелений</a:t>
            </a:r>
            <a:endParaRPr lang="ru-RU" alt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11" y="1700808"/>
            <a:ext cx="8077200" cy="2955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1 Коринфянам 12:9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1 Коринфянам 12:28-30</a:t>
            </a:r>
          </a:p>
        </p:txBody>
      </p:sp>
      <p:sp>
        <p:nvSpPr>
          <p:cNvPr id="61446" name="AutoShape 10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7" name="AutoShape 11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8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9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11" descr="BD06455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2795"/>
            <a:ext cx="1087834" cy="137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5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uiExpand="1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Иаков 5:14-15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«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Болен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ли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кто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из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вас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пусть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призовет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пресвитеров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Церкви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пусть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помолятся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над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ним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помазав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его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елеем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во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имя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Господне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.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молитва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веры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исцелит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болящего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восставит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его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Господь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.</a:t>
            </a:r>
          </a:p>
        </p:txBody>
      </p:sp>
      <p:sp>
        <p:nvSpPr>
          <p:cNvPr id="59398" name="AutoShape 11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9" name="AutoShape 12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0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1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11" descr="BD06455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2795"/>
            <a:ext cx="1087834" cy="137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Иаков 5:14-15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Душевное-духовное исцеление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Единственное такое место в Посланиях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Контекст: терпение в страдании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Пресвитеры заботятся о духовных вопросах (Гал. 6:1)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Упоминание о прощении грехов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Пример с Илией</a:t>
            </a:r>
          </a:p>
          <a:p>
            <a:pPr eaLnBrk="1" hangingPunct="1">
              <a:lnSpc>
                <a:spcPct val="80000"/>
              </a:lnSpc>
            </a:pPr>
            <a:endParaRPr lang="ru-RU" altLang="en-US" dirty="0" smtClean="0">
              <a:latin typeface="Franklin Gothic Medium" panose="020B0603020102020204" pitchFamily="34" charset="0"/>
            </a:endParaRPr>
          </a:p>
        </p:txBody>
      </p:sp>
      <p:sp>
        <p:nvSpPr>
          <p:cNvPr id="59398" name="AutoShape 11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9" name="AutoShape 12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0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1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11" descr="BD06455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2795"/>
            <a:ext cx="1087834" cy="137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3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68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3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533400" y="12192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i="1">
                <a:latin typeface="Franklin Gothic Medium" panose="020B0603020102020204" pitchFamily="34" charset="0"/>
              </a:rPr>
              <a:t>Причины болезни</a:t>
            </a:r>
            <a:endParaRPr lang="en-US" altLang="en-US" sz="4400" i="1">
              <a:latin typeface="Franklin Gothic Medium" panose="020B0603020102020204" pitchFamily="34" charset="0"/>
            </a:endParaRPr>
          </a:p>
        </p:txBody>
      </p:sp>
      <p:sp>
        <p:nvSpPr>
          <p:cNvPr id="698376" name="Rectangle 8"/>
          <p:cNvSpPr>
            <a:spLocks noChangeArrowheads="1"/>
          </p:cNvSpPr>
          <p:nvPr/>
        </p:nvSpPr>
        <p:spPr bwMode="auto">
          <a:xfrm>
            <a:off x="386686" y="3618706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2 Пар. 26:16-19 </a:t>
            </a:r>
            <a:r>
              <a:rPr lang="ru-RU" altLang="en-US" sz="3800" i="1" dirty="0" smtClean="0">
                <a:latin typeface="Franklin Gothic Medium" panose="020B0603020102020204" pitchFamily="34" charset="0"/>
              </a:rPr>
              <a:t>Проказа явилась и на </a:t>
            </a:r>
            <a:r>
              <a:rPr lang="ru-RU" altLang="en-US" sz="3800" i="1" dirty="0" err="1" smtClean="0">
                <a:latin typeface="Franklin Gothic Medium" panose="020B0603020102020204" pitchFamily="34" charset="0"/>
              </a:rPr>
              <a:t>Озии</a:t>
            </a:r>
            <a:r>
              <a:rPr lang="ru-RU" altLang="en-US" sz="3800" i="1" dirty="0" smtClean="0">
                <a:latin typeface="Franklin Gothic Medium" panose="020B0603020102020204" pitchFamily="34" charset="0"/>
              </a:rPr>
              <a:t>, когда тот посмел войти в храм Господень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2 Пар. 21:15-19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 </a:t>
            </a:r>
            <a:r>
              <a:rPr lang="ru-RU" altLang="en-US" sz="3800" i="1" dirty="0" err="1" smtClean="0">
                <a:latin typeface="Franklin Gothic Medium" panose="020B0603020102020204" pitchFamily="34" charset="0"/>
              </a:rPr>
              <a:t>Иорам</a:t>
            </a:r>
            <a:r>
              <a:rPr lang="ru-RU" altLang="en-US" sz="3800" i="1" dirty="0" smtClean="0">
                <a:latin typeface="Franklin Gothic Medium" panose="020B0603020102020204" pitchFamily="34" charset="0"/>
              </a:rPr>
              <a:t> страдал от болезни из-за своего отступления от Бога Израиля </a:t>
            </a:r>
          </a:p>
        </p:txBody>
      </p:sp>
      <p:sp>
        <p:nvSpPr>
          <p:cNvPr id="698379" name="Text Box 11"/>
          <p:cNvSpPr txBox="1">
            <a:spLocks noChangeArrowheads="1"/>
          </p:cNvSpPr>
          <p:nvPr/>
        </p:nvSpPr>
        <p:spPr bwMode="auto">
          <a:xfrm>
            <a:off x="2971800" y="19050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Личные грехи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434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8386" name="Rectangle 18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344" name="AutoShape 19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AutoShape 20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AutoShape 21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3921125" y="2480522"/>
            <a:ext cx="11031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ВЗ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90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6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Иаков 5:14-15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Душевное-духовное исцеление</a:t>
            </a:r>
            <a:endParaRPr lang="ru-RU" altLang="en-US" dirty="0" smtClean="0"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Слово «болен» = </a:t>
            </a:r>
            <a:r>
              <a:rPr lang="el-GR" altLang="en-US" dirty="0" smtClean="0">
                <a:latin typeface="Franklin Gothic Medium" panose="020B0603020102020204" pitchFamily="34" charset="0"/>
              </a:rPr>
              <a:t>ἀσθενέω (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астенео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</a:t>
            </a:r>
            <a:endParaRPr lang="en-US" altLang="en-US" dirty="0" smtClean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sz="3600" dirty="0" smtClean="0">
                <a:latin typeface="Franklin Gothic Medium" panose="020B0603020102020204" pitchFamily="34" charset="0"/>
              </a:rPr>
              <a:t>«слабость» - 14 из 20 = душевная, особенно в Посланиях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Слово «болящего» = </a:t>
            </a:r>
            <a:r>
              <a:rPr lang="el-GR" altLang="en-US" dirty="0" smtClean="0">
                <a:latin typeface="Franklin Gothic Medium" panose="020B0603020102020204" pitchFamily="34" charset="0"/>
              </a:rPr>
              <a:t>κάμνω (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камно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sz="3600" dirty="0" smtClean="0">
                <a:latin typeface="Franklin Gothic Medium" panose="020B0603020102020204" pitchFamily="34" charset="0"/>
              </a:rPr>
              <a:t>Только в Евр. 12:3 = борьба против греха</a:t>
            </a:r>
          </a:p>
        </p:txBody>
      </p:sp>
      <p:sp>
        <p:nvSpPr>
          <p:cNvPr id="59398" name="AutoShape 11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9" name="AutoShape 12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0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1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11" descr="BD06455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2795"/>
            <a:ext cx="1087834" cy="137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uiExpand="1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Иаков 5:14-15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199"/>
            <a:ext cx="8534400" cy="4868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Физическое исцеление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Перечисление: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злостражающие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, веселые, больные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Слово «болен» = </a:t>
            </a:r>
            <a:r>
              <a:rPr lang="el-GR" altLang="en-US" dirty="0" smtClean="0">
                <a:latin typeface="Franklin Gothic Medium" panose="020B0603020102020204" pitchFamily="34" charset="0"/>
              </a:rPr>
              <a:t>ἀσθενέω (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астенео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</a:t>
            </a:r>
            <a:endParaRPr lang="en-US" altLang="en-US" dirty="0" smtClean="0">
              <a:latin typeface="Franklin Gothic Medium" panose="020B06030201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ru-RU" altLang="en-US" sz="3600" dirty="0" smtClean="0">
                <a:latin typeface="Franklin Gothic Medium" panose="020B0603020102020204" pitchFamily="34" charset="0"/>
              </a:rPr>
              <a:t>«болезнь» (Лк. 7:2; Ин. 11; Деян. 9:37; Фил. 2:26-27)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Слово «исцелит» = </a:t>
            </a:r>
            <a:r>
              <a:rPr lang="el-GR" altLang="en-US" dirty="0" smtClean="0">
                <a:latin typeface="Franklin Gothic Medium" panose="020B0603020102020204" pitchFamily="34" charset="0"/>
              </a:rPr>
              <a:t>ἰάομαι (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иаомай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en-US" sz="3600" dirty="0" smtClean="0">
                <a:latin typeface="Franklin Gothic Medium" panose="020B0603020102020204" pitchFamily="34" charset="0"/>
              </a:rPr>
              <a:t>Физическое исцеление</a:t>
            </a:r>
            <a:endParaRPr lang="ru-RU" altLang="en-US" sz="3600" dirty="0"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Помазание елеем (Мк. 6:13)</a:t>
            </a:r>
          </a:p>
          <a:p>
            <a:pPr lvl="2" eaLnBrk="1" hangingPunct="1">
              <a:lnSpc>
                <a:spcPct val="80000"/>
              </a:lnSpc>
            </a:pPr>
            <a:endParaRPr lang="ru-RU" altLang="en-US" sz="3600" dirty="0" smtClean="0">
              <a:latin typeface="Franklin Gothic Medium" panose="020B0603020102020204" pitchFamily="34" charset="0"/>
            </a:endParaRPr>
          </a:p>
        </p:txBody>
      </p:sp>
      <p:sp>
        <p:nvSpPr>
          <p:cNvPr id="59398" name="AutoShape 11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9" name="AutoShape 12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0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1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11" descr="BD06455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2795"/>
            <a:ext cx="1087834" cy="137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8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68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68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Иаков 5:14-15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199"/>
            <a:ext cx="8534400" cy="4868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dirty="0">
                <a:latin typeface="Franklin Gothic Medium" panose="020B0603020102020204" pitchFamily="34" charset="0"/>
              </a:rPr>
              <a:t>Физическое исцеление</a:t>
            </a:r>
            <a:endParaRPr lang="ru-RU" altLang="en-US" dirty="0" smtClean="0">
              <a:latin typeface="Franklin Gothic Medium" panose="020B06030201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Терпение не в ближайшем контексте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Илия = пример молитвы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Требование веры</a:t>
            </a:r>
            <a:endParaRPr lang="ru-RU" altLang="en-US" sz="3600" dirty="0" smtClean="0">
              <a:latin typeface="Franklin Gothic Medium" panose="020B0603020102020204" pitchFamily="34" charset="0"/>
            </a:endParaRPr>
          </a:p>
        </p:txBody>
      </p:sp>
      <p:sp>
        <p:nvSpPr>
          <p:cNvPr id="59398" name="AutoShape 11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9" name="AutoShape 12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0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1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" name="Picture 11" descr="BD06455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2795"/>
            <a:ext cx="1087834" cy="137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6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uiExpand="1" build="p" bldLvl="4"/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Общий принцип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543" y="1423807"/>
            <a:ext cx="7772400" cy="4114800"/>
          </a:xfrm>
        </p:spPr>
        <p:txBody>
          <a:bodyPr/>
          <a:lstStyle/>
          <a:p>
            <a:pPr eaLnBrk="1" hangingPunct="1">
              <a:lnSpc>
                <a:spcPts val="4000"/>
              </a:lnSpc>
              <a:spcBef>
                <a:spcPts val="600"/>
              </a:spcBef>
            </a:pP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Пс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102:3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«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Он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прощает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все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беззакония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твои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исцеляет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все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недуги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твои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».</a:t>
            </a:r>
          </a:p>
          <a:p>
            <a:pPr eaLnBrk="1" hangingPunct="1">
              <a:lnSpc>
                <a:spcPts val="4000"/>
              </a:lnSpc>
              <a:spcBef>
                <a:spcPts val="600"/>
              </a:spcBef>
            </a:pP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Пс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90:10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«Язва не приблизится к жилищу твоему» </a:t>
            </a:r>
          </a:p>
          <a:p>
            <a:pPr eaLnBrk="1" hangingPunct="1">
              <a:lnSpc>
                <a:spcPts val="4000"/>
              </a:lnSpc>
              <a:spcBef>
                <a:spcPts val="600"/>
              </a:spcBef>
            </a:pPr>
            <a:r>
              <a:rPr lang="ru-RU" altLang="en-US" dirty="0" smtClean="0">
                <a:latin typeface="Franklin Gothic Medium" panose="020B0603020102020204" pitchFamily="34" charset="0"/>
              </a:rPr>
              <a:t>Для заботящихся о бедных                        (</a:t>
            </a: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Пс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40:2-4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ts val="4000"/>
              </a:lnSpc>
              <a:spcBef>
                <a:spcPts val="600"/>
              </a:spcBef>
            </a:pP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Пс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33:20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«от всех скорбей избавит его Господь».</a:t>
            </a:r>
            <a:endParaRPr lang="en-US" altLang="en-US" dirty="0" smtClean="0">
              <a:latin typeface="Franklin Gothic Medium" panose="020B0603020102020204" pitchFamily="34" charset="0"/>
            </a:endParaRPr>
          </a:p>
        </p:txBody>
      </p:sp>
      <p:sp>
        <p:nvSpPr>
          <p:cNvPr id="65542" name="AutoShape 13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3" name="AutoShape 1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5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6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46" y="4792056"/>
            <a:ext cx="1152625" cy="170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3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uiExpand="1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543" y="1423807"/>
            <a:ext cx="8295056" cy="4114800"/>
          </a:xfrm>
        </p:spPr>
        <p:txBody>
          <a:bodyPr/>
          <a:lstStyle/>
          <a:p>
            <a:pPr eaLnBrk="1" hangingPunct="1">
              <a:lnSpc>
                <a:spcPts val="4000"/>
              </a:lnSpc>
              <a:spcBef>
                <a:spcPts val="600"/>
              </a:spcBef>
            </a:pP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Пс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91:13-15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«Праведник цветет, как пальма, возвышается подобно кедру на Ливане. Насажденные в доме Господнем, они цветут во дворах Бога нашего; они и в старости плодовиты, сочны и свежи». </a:t>
            </a:r>
          </a:p>
          <a:p>
            <a:pPr eaLnBrk="1" hangingPunct="1">
              <a:lnSpc>
                <a:spcPts val="4000"/>
              </a:lnSpc>
              <a:spcBef>
                <a:spcPts val="600"/>
              </a:spcBef>
            </a:pP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Пс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102:5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«обновляется,                      подобно орлу, юность твоя».</a:t>
            </a:r>
            <a:endParaRPr lang="en-US" altLang="en-US" dirty="0" smtClean="0">
              <a:latin typeface="Franklin Gothic Medium" panose="020B0603020102020204" pitchFamily="34" charset="0"/>
            </a:endParaRPr>
          </a:p>
        </p:txBody>
      </p:sp>
      <p:sp>
        <p:nvSpPr>
          <p:cNvPr id="65542" name="AutoShape 13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3" name="AutoShape 1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5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6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Общий принцип</a:t>
            </a:r>
          </a:p>
        </p:txBody>
      </p:sp>
      <p:pic>
        <p:nvPicPr>
          <p:cNvPr id="10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46" y="4792056"/>
            <a:ext cx="1152625" cy="170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4" y="164947"/>
            <a:ext cx="8423596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Конкретные случаи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543" y="1423807"/>
            <a:ext cx="8295056" cy="4114800"/>
          </a:xfrm>
        </p:spPr>
        <p:txBody>
          <a:bodyPr/>
          <a:lstStyle/>
          <a:p>
            <a:pPr eaLnBrk="1" hangingPunct="1">
              <a:lnSpc>
                <a:spcPts val="4000"/>
              </a:lnSpc>
              <a:spcBef>
                <a:spcPts val="600"/>
              </a:spcBef>
            </a:pP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Пс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106:20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«послал слово Свое и исцелил их».</a:t>
            </a:r>
          </a:p>
          <a:p>
            <a:pPr eaLnBrk="1" hangingPunct="1">
              <a:lnSpc>
                <a:spcPts val="4000"/>
              </a:lnSpc>
              <a:spcBef>
                <a:spcPts val="600"/>
              </a:spcBef>
            </a:pP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Пс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104:37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«Не было в коленах их болящего» (ср. </a:t>
            </a: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Ис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33:24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 </a:t>
            </a:r>
          </a:p>
          <a:p>
            <a:pPr eaLnBrk="1" hangingPunct="1">
              <a:lnSpc>
                <a:spcPts val="4000"/>
              </a:lnSpc>
              <a:spcBef>
                <a:spcPts val="600"/>
              </a:spcBef>
            </a:pP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Пс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15:10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псалмопевец получил исцеление от Господа.</a:t>
            </a:r>
            <a:endParaRPr lang="en-US" altLang="en-US" dirty="0" smtClean="0">
              <a:latin typeface="Franklin Gothic Medium" panose="020B0603020102020204" pitchFamily="34" charset="0"/>
            </a:endParaRPr>
          </a:p>
        </p:txBody>
      </p:sp>
      <p:sp>
        <p:nvSpPr>
          <p:cNvPr id="65542" name="AutoShape 13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3" name="AutoShape 1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5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6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46" y="4792056"/>
            <a:ext cx="1152625" cy="170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0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/>
      <p:bldP spid="1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1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Общий принцип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78532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Исх. 15:26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«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сказал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: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если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ты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будешь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слушаться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гласа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Господа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Бога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твоего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делать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угодное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пред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очами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Его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внимать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заповедям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Его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соблюдать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все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уставы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Его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то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наведу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на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тебя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одной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из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болезней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которые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навел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Я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на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Египет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ибо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Я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Господь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                  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[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Бог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твой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],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целитель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твой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.</a:t>
            </a:r>
          </a:p>
        </p:txBody>
      </p:sp>
      <p:sp>
        <p:nvSpPr>
          <p:cNvPr id="67590" name="AutoShape 12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1" name="AutoShape 13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2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3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" name="Picture 1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97" y="5143337"/>
            <a:ext cx="1628864" cy="144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1148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Исх. 23:25-26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«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…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отвращу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от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вас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болезни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.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будет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преждевременно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рождающих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бесплодных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в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земле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твоей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;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число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дней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твоих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сделаю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полным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.</a:t>
            </a:r>
          </a:p>
        </p:txBody>
      </p:sp>
      <p:sp>
        <p:nvSpPr>
          <p:cNvPr id="69638" name="AutoShape 11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39" name="AutoShape 12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1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2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Общий принцип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03049" y="4149080"/>
            <a:ext cx="8458200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Втор. 7:15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«…отдалит от тебя Господь всякую немощь»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.</a:t>
            </a:r>
          </a:p>
        </p:txBody>
      </p:sp>
      <p:pic>
        <p:nvPicPr>
          <p:cNvPr id="11" name="Picture 1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97" y="5143337"/>
            <a:ext cx="1628864" cy="144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1" grpId="0" build="p" autoUpdateAnimBg="0"/>
      <p:bldP spid="13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536" y="304800"/>
            <a:ext cx="8062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Конкретные случаи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488" y="1556792"/>
            <a:ext cx="8686800" cy="484083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Быт. 20:17-18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молитва Авраама за домашних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Авимелеха</a:t>
            </a:r>
            <a:endParaRPr lang="ru-RU" altLang="en-US" dirty="0" smtClean="0"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Здоровье Моисея (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Втор. 34:7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 и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Халев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(</a:t>
            </a: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Иис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</a:t>
            </a: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Нав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14:11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Числ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21:7-9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исцеление от укуса ядовитых змеев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4 </a:t>
            </a: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Цар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20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продление жизни                     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Езекия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</a:t>
            </a:r>
            <a:endParaRPr lang="en-US" altLang="en-US" dirty="0" smtClean="0">
              <a:latin typeface="Franklin Gothic Medium" panose="020B0603020102020204" pitchFamily="34" charset="0"/>
            </a:endParaRPr>
          </a:p>
        </p:txBody>
      </p:sp>
      <p:sp>
        <p:nvSpPr>
          <p:cNvPr id="69638" name="AutoShape 11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39" name="AutoShape 12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1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2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1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97" y="5143337"/>
            <a:ext cx="1628864" cy="144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2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4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74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74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1" grpId="0" uiExpand="1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536" y="304800"/>
            <a:ext cx="8062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Конкретные случаи</a:t>
            </a:r>
          </a:p>
        </p:txBody>
      </p:sp>
      <p:sp>
        <p:nvSpPr>
          <p:cNvPr id="69638" name="AutoShape 11" descr="90%">
            <a:hlinkClick r:id="rId3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39" name="AutoShape 12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1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2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488" y="1556792"/>
            <a:ext cx="8686800" cy="484083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Исцеление от проказы: Мариама (</a:t>
            </a: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Числ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12:12-15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),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Нееман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(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4 </a:t>
            </a: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Цар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5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), Иов (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Иов 42:10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Воскресение сына вдовы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 (3 </a:t>
            </a: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Цар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17:17-24) 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и сына 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Сонамитянки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 (4 </a:t>
            </a:r>
            <a:r>
              <a:rPr lang="ru-RU" altLang="en-US" dirty="0" err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Цар</a:t>
            </a:r>
            <a:r>
              <a:rPr lang="ru-RU" altLang="en-US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. 4:18-37)</a:t>
            </a:r>
            <a:endParaRPr lang="en-US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13" name="Picture 1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97" y="5143337"/>
            <a:ext cx="1628864" cy="144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7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4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49571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3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533400" y="12192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i="1">
                <a:latin typeface="Franklin Gothic Medium" panose="020B0603020102020204" pitchFamily="34" charset="0"/>
              </a:rPr>
              <a:t>Причины болезни</a:t>
            </a:r>
            <a:endParaRPr lang="en-US" altLang="en-US" sz="4400" i="1">
              <a:latin typeface="Franklin Gothic Medium" panose="020B0603020102020204" pitchFamily="34" charset="0"/>
            </a:endParaRPr>
          </a:p>
        </p:txBody>
      </p:sp>
      <p:sp>
        <p:nvSpPr>
          <p:cNvPr id="698376" name="Rectangle 8"/>
          <p:cNvSpPr>
            <a:spLocks noChangeArrowheads="1"/>
          </p:cNvSpPr>
          <p:nvPr/>
        </p:nvSpPr>
        <p:spPr bwMode="auto">
          <a:xfrm>
            <a:off x="34925" y="3508956"/>
            <a:ext cx="892956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sz="3800" dirty="0" smtClean="0">
                <a:latin typeface="Franklin Gothic Medium" panose="020B0603020102020204" pitchFamily="34" charset="0"/>
              </a:rPr>
              <a:t>Бог поразил болезнью: </a:t>
            </a:r>
            <a:r>
              <a:rPr lang="ru-RU" altLang="en-US" sz="3800" i="1" dirty="0" err="1" smtClean="0">
                <a:latin typeface="Franklin Gothic Medium" panose="020B0603020102020204" pitchFamily="34" charset="0"/>
              </a:rPr>
              <a:t>Захарию</a:t>
            </a:r>
            <a:r>
              <a:rPr lang="ru-RU" altLang="en-US" sz="3800" i="1" dirty="0" smtClean="0">
                <a:latin typeface="Franklin Gothic Medium" panose="020B0603020102020204" pitchFamily="34" charset="0"/>
              </a:rPr>
              <a:t> (Лк. 1:20), </a:t>
            </a:r>
            <a:r>
              <a:rPr lang="ru-RU" altLang="en-US" sz="3800" i="1" dirty="0" err="1" smtClean="0">
                <a:latin typeface="Franklin Gothic Medium" panose="020B0603020102020204" pitchFamily="34" charset="0"/>
              </a:rPr>
              <a:t>Елиму</a:t>
            </a:r>
            <a:r>
              <a:rPr lang="ru-RU" altLang="en-US" sz="3800" i="1" dirty="0" smtClean="0">
                <a:latin typeface="Franklin Gothic Medium" panose="020B0603020102020204" pitchFamily="34" charset="0"/>
              </a:rPr>
              <a:t> (Деян. 13:11), Ирода (Деян. 12:23)</a:t>
            </a:r>
            <a:endParaRPr lang="ru-RU" altLang="en-US" sz="3800" dirty="0">
              <a:latin typeface="Franklin Gothic Medium" panose="020B0603020102020204" pitchFamily="34" charset="0"/>
            </a:endParaRPr>
          </a:p>
        </p:txBody>
      </p:sp>
      <p:sp>
        <p:nvSpPr>
          <p:cNvPr id="698379" name="Text Box 11"/>
          <p:cNvSpPr txBox="1">
            <a:spLocks noChangeArrowheads="1"/>
          </p:cNvSpPr>
          <p:nvPr/>
        </p:nvSpPr>
        <p:spPr bwMode="auto">
          <a:xfrm>
            <a:off x="2971800" y="19050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Личные грехи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434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8386" name="Rectangle 18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344" name="AutoShape 19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AutoShape 20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AutoShape 21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3878645" y="2480522"/>
            <a:ext cx="11881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</a:t>
            </a:r>
            <a:r>
              <a:rPr lang="ru-RU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20780" y="4989009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Ин. 5:14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 «</a:t>
            </a:r>
            <a:r>
              <a:rPr lang="ru-RU" altLang="en-US" sz="3800" i="1" dirty="0" smtClean="0">
                <a:latin typeface="Franklin Gothic Medium" panose="020B0603020102020204" pitchFamily="34" charset="0"/>
              </a:rPr>
              <a:t>Вот, ты выздоровел; не греши больше, чтобы не случилось с тобою чего хуже</a:t>
            </a:r>
            <a:r>
              <a:rPr lang="ru-RU" altLang="en-US" sz="3800" dirty="0" smtClean="0">
                <a:latin typeface="Franklin Gothic Medium" panose="020B0603020102020204" pitchFamily="34" charset="0"/>
              </a:rPr>
              <a:t>»</a:t>
            </a:r>
            <a:endParaRPr lang="ru-RU" altLang="en-US" sz="3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9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6" grpId="0" build="p" autoUpdateAnimBg="0"/>
      <p:bldP spid="12" grpId="0"/>
      <p:bldP spid="13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Исаии 53:3-6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3600" smtClean="0">
                <a:latin typeface="Franklin Gothic Medium" panose="020B0603020102020204" pitchFamily="34" charset="0"/>
              </a:rPr>
              <a:t>«</a:t>
            </a:r>
            <a:r>
              <a:rPr lang="en-US" altLang="en-US" sz="3600" smtClean="0">
                <a:latin typeface="Franklin Gothic Medium" panose="020B0603020102020204" pitchFamily="34" charset="0"/>
              </a:rPr>
              <a:t>Он был презрен и умален пред людьми, муж скорбей и изведавший болезни, и мы отвращали от Него лице свое</a:t>
            </a:r>
            <a:r>
              <a:rPr lang="ru-RU" altLang="en-US" sz="3600" smtClean="0">
                <a:latin typeface="Franklin Gothic Medium" panose="020B0603020102020204" pitchFamily="34" charset="0"/>
              </a:rPr>
              <a:t>... </a:t>
            </a:r>
            <a:r>
              <a:rPr lang="en-US" altLang="en-US" sz="3600" smtClean="0">
                <a:latin typeface="Franklin Gothic Medium" panose="020B0603020102020204" pitchFamily="34" charset="0"/>
              </a:rPr>
              <a:t>Но Он взял на Себя наши </a:t>
            </a:r>
            <a:r>
              <a:rPr lang="en-US" altLang="en-US" sz="3600" smtClean="0">
                <a:latin typeface="Franklin Gothic Medium" panose="020B0603020102020204" pitchFamily="34" charset="0"/>
                <a:hlinkClick r:id="rId3" action="ppaction://hlinksldjump"/>
              </a:rPr>
              <a:t>немощи</a:t>
            </a:r>
            <a:r>
              <a:rPr lang="en-US" altLang="en-US" sz="3600" smtClean="0">
                <a:latin typeface="Franklin Gothic Medium" panose="020B0603020102020204" pitchFamily="34" charset="0"/>
              </a:rPr>
              <a:t> и понес наши </a:t>
            </a:r>
            <a:r>
              <a:rPr lang="en-US" altLang="en-US" sz="3600" smtClean="0">
                <a:latin typeface="Franklin Gothic Medium" panose="020B0603020102020204" pitchFamily="34" charset="0"/>
                <a:hlinkClick r:id="rId4" action="ppaction://hlinksldjump"/>
              </a:rPr>
              <a:t>болезни</a:t>
            </a:r>
            <a:r>
              <a:rPr lang="en-US" altLang="en-US" sz="3600" smtClean="0">
                <a:latin typeface="Franklin Gothic Medium" panose="020B0603020102020204" pitchFamily="34" charset="0"/>
              </a:rPr>
              <a:t>; а мы думали, [что] Он был поражаем, наказуем и уничижен Богом</a:t>
            </a:r>
            <a:r>
              <a:rPr lang="ru-RU" altLang="en-US" sz="3600" smtClean="0">
                <a:latin typeface="Franklin Gothic Medium" panose="020B0603020102020204" pitchFamily="34" charset="0"/>
              </a:rPr>
              <a:t>... </a:t>
            </a:r>
            <a:r>
              <a:rPr lang="en-US" altLang="en-US" sz="3600" smtClean="0">
                <a:latin typeface="Franklin Gothic Medium" panose="020B0603020102020204" pitchFamily="34" charset="0"/>
              </a:rPr>
              <a:t>Все мы блуждали, как овцы, совратились каждый на свою дорогу: и Господь возложил на Него грехи всех нас</a:t>
            </a:r>
            <a:r>
              <a:rPr lang="ru-RU" altLang="en-US" sz="3600" smtClean="0">
                <a:latin typeface="Franklin Gothic Medium" panose="020B0603020102020204" pitchFamily="34" charset="0"/>
              </a:rPr>
              <a:t>»</a:t>
            </a:r>
            <a:r>
              <a:rPr lang="en-US" altLang="en-US" sz="3600" smtClean="0">
                <a:latin typeface="Franklin Gothic Medium" panose="020B0603020102020204" pitchFamily="34" charset="0"/>
              </a:rPr>
              <a:t>.</a:t>
            </a:r>
          </a:p>
        </p:txBody>
      </p:sp>
      <p:sp>
        <p:nvSpPr>
          <p:cNvPr id="714760" name="Line 8"/>
          <p:cNvSpPr>
            <a:spLocks noChangeShapeType="1"/>
          </p:cNvSpPr>
          <p:nvPr/>
        </p:nvSpPr>
        <p:spPr bwMode="auto">
          <a:xfrm>
            <a:off x="762000" y="3505200"/>
            <a:ext cx="1676400" cy="0"/>
          </a:xfrm>
          <a:prstGeom prst="line">
            <a:avLst/>
          </a:prstGeom>
          <a:noFill/>
          <a:ln w="38100" cap="sq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61" name="Line 9"/>
          <p:cNvSpPr>
            <a:spLocks noChangeShapeType="1"/>
          </p:cNvSpPr>
          <p:nvPr/>
        </p:nvSpPr>
        <p:spPr bwMode="auto">
          <a:xfrm>
            <a:off x="3581400" y="2209800"/>
            <a:ext cx="1524000" cy="0"/>
          </a:xfrm>
          <a:prstGeom prst="line">
            <a:avLst/>
          </a:prstGeom>
          <a:noFill/>
          <a:ln w="38100" cap="sq">
            <a:solidFill>
              <a:srgbClr val="FF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62" name="Line 10"/>
          <p:cNvSpPr>
            <a:spLocks noChangeShapeType="1"/>
          </p:cNvSpPr>
          <p:nvPr/>
        </p:nvSpPr>
        <p:spPr bwMode="auto">
          <a:xfrm>
            <a:off x="5486400" y="3505200"/>
            <a:ext cx="1600200" cy="0"/>
          </a:xfrm>
          <a:prstGeom prst="line">
            <a:avLst/>
          </a:prstGeom>
          <a:noFill/>
          <a:ln w="38100" cap="sq">
            <a:solidFill>
              <a:srgbClr val="FF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63" name="Line 11"/>
          <p:cNvSpPr>
            <a:spLocks noChangeShapeType="1"/>
          </p:cNvSpPr>
          <p:nvPr/>
        </p:nvSpPr>
        <p:spPr bwMode="auto">
          <a:xfrm>
            <a:off x="762000" y="2667000"/>
            <a:ext cx="1600200" cy="0"/>
          </a:xfrm>
          <a:prstGeom prst="line">
            <a:avLst/>
          </a:prstGeom>
          <a:noFill/>
          <a:ln w="38100" cap="sq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71689" name="Picture 13" descr="SO01869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5638800"/>
            <a:ext cx="2122487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0" name="AutoShape 15" descr="90%">
            <a:hlinkClick r:id="rId6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1" name="AutoShape 16" descr="90%">
            <a:hlinkClick r:id="rId7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2" name="AutoShape 1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3" name="AutoShape 1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5" grpId="0" build="p" autoUpdateAnimBg="0"/>
      <p:bldP spid="714760" grpId="0" animBg="1"/>
      <p:bldP spid="714761" grpId="0" animBg="1"/>
      <p:bldP spid="714762" grpId="0" animBg="1"/>
      <p:bldP spid="714763" grpId="0" animBg="1"/>
      <p:bldP spid="1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Немощи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1763"/>
            <a:ext cx="845820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en-US" sz="540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en-US" sz="5400" smtClean="0">
                <a:solidFill>
                  <a:srgbClr val="FFFF99"/>
                </a:solidFill>
                <a:latin typeface="Hebraica" pitchFamily="2" charset="2"/>
              </a:rPr>
              <a:t>ylij?</a:t>
            </a:r>
            <a:r>
              <a:rPr lang="en-US" altLang="en-US" sz="540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 (</a:t>
            </a:r>
            <a:r>
              <a:rPr lang="ru-RU" altLang="en-US" sz="540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хали</a:t>
            </a:r>
            <a:r>
              <a:rPr lang="en-US" altLang="en-US" sz="540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)</a:t>
            </a:r>
            <a:endParaRPr lang="ru-RU" altLang="en-US" sz="5400" smtClean="0">
              <a:solidFill>
                <a:srgbClr val="FFFF99"/>
              </a:solidFill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mtClean="0">
                <a:latin typeface="Franklin Gothic Medium" panose="020B0603020102020204" pitchFamily="34" charset="0"/>
              </a:rPr>
              <a:t>Употребляется в смысле «болезни» или «раны» в теле: см. Вт. 7:15; 28:59 и 61; 3 Цар. 17:17; 4 Цар. 1:2; 8:8-9; 13:14; Ис. 1:5; 38:9; Иер. 6:7; 10:19; Ос. 5:13; Пс. 40:4; 2 Пар. 16:12; 21:15-19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mtClean="0">
                <a:latin typeface="Franklin Gothic Medium" panose="020B0603020102020204" pitchFamily="34" charset="0"/>
              </a:rPr>
              <a:t>Употребляется как «рана в душе»: Екк. 5:16; 6:2</a:t>
            </a:r>
            <a:endParaRPr lang="en-US" altLang="en-US" smtClean="0">
              <a:latin typeface="Franklin Gothic Medium" panose="020B0603020102020204" pitchFamily="34" charset="0"/>
            </a:endParaRPr>
          </a:p>
        </p:txBody>
      </p:sp>
      <p:sp>
        <p:nvSpPr>
          <p:cNvPr id="73733" name="AutoShape 1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4" name="AutoShape 11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5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6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 bldLvl="4" autoUpdateAnimBg="0"/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Болезни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74788"/>
            <a:ext cx="845820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en-US" sz="540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en-US" sz="5400" smtClean="0">
                <a:solidFill>
                  <a:srgbClr val="FFFF99"/>
                </a:solidFill>
                <a:latin typeface="Hebraica" pitchFamily="2" charset="2"/>
              </a:rPr>
              <a:t>baok]m'</a:t>
            </a:r>
            <a:r>
              <a:rPr lang="en-US" altLang="en-US" sz="540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 </a:t>
            </a:r>
            <a:r>
              <a:rPr lang="ru-RU" altLang="en-US" sz="540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(махов)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mtClean="0">
                <a:latin typeface="Franklin Gothic Medium" panose="020B0603020102020204" pitchFamily="34" charset="0"/>
              </a:rPr>
              <a:t>«Боль» или «страдание», физической или душевной: Исх. 3:7; Иер. 30:15; 45:3; 51:8; Пс. 31:10; 37:18; 68:27; Екк. 2:23; Плач 1:12 и 18; 2 Пар. 6:29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mtClean="0">
                <a:latin typeface="Franklin Gothic Medium" panose="020B0603020102020204" pitchFamily="34" charset="0"/>
              </a:rPr>
              <a:t>Физическая боль: Иов 33:19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mtClean="0">
                <a:latin typeface="Franklin Gothic Medium" panose="020B0603020102020204" pitchFamily="34" charset="0"/>
              </a:rPr>
              <a:t>Душевная боль: Екк. 1:18</a:t>
            </a:r>
          </a:p>
        </p:txBody>
      </p:sp>
      <p:sp>
        <p:nvSpPr>
          <p:cNvPr id="75781" name="AutoShape 1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2" name="AutoShape 11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4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5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7" grpId="0" build="p" bldLvl="4" autoUpdateAnimBg="0"/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8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4 Царств 13:14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«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Елисей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заболел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болезнью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от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которой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потом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умер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».</a:t>
            </a:r>
            <a:endParaRPr lang="en-US" altLang="en-US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77829" name="Picture 16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29200"/>
            <a:ext cx="30480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AutoShape 19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1" name="AutoShape 20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2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3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 autoUpdateAnimBg="0"/>
      <p:bldP spid="1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8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Бытие 27:1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1888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4400" dirty="0" smtClean="0">
                <a:latin typeface="Franklin Gothic Medium" panose="020B0603020102020204" pitchFamily="34" charset="0"/>
              </a:rPr>
              <a:t>«Когда Исаак состарился и притупилось зрение глаз его…»</a:t>
            </a:r>
            <a:endParaRPr lang="en-US" altLang="en-US" sz="4400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77829" name="Picture 16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77" y="4149080"/>
            <a:ext cx="3601353" cy="197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AutoShape 19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2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3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20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7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 autoUpdateAnimBg="0"/>
      <p:bldP spid="1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8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Бытие 32:31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1888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4400" dirty="0" smtClean="0">
                <a:latin typeface="Franklin Gothic Medium" panose="020B0603020102020204" pitchFamily="34" charset="0"/>
              </a:rPr>
              <a:t>«хромал (Иаков) на бедро свое»</a:t>
            </a:r>
            <a:endParaRPr lang="en-US" altLang="en-US" sz="4400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77829" name="Picture 16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77" y="4149080"/>
            <a:ext cx="3601353" cy="197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AutoShape 19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2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3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20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61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 autoUpdateAnimBg="0"/>
      <p:bldP spid="1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8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 Царств 3:2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1888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4400" dirty="0" smtClean="0">
                <a:latin typeface="Franklin Gothic Medium" panose="020B0603020102020204" pitchFamily="34" charset="0"/>
              </a:rPr>
              <a:t>«Илий лежал на своем месте, - глаза же его начали смежаться, и он не мог видеть»</a:t>
            </a:r>
            <a:endParaRPr lang="en-US" altLang="en-US" sz="4400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77829" name="Picture 16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77" y="4149080"/>
            <a:ext cx="3601353" cy="197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AutoShape 19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2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3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20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1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 autoUpdateAnimBg="0"/>
      <p:bldP spid="1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8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3</a:t>
            </a: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Царств 15:23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1888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4400" dirty="0" smtClean="0">
                <a:latin typeface="Franklin Gothic Medium" panose="020B0603020102020204" pitchFamily="34" charset="0"/>
              </a:rPr>
              <a:t>«в старости своей (Аса) был болен ногами»</a:t>
            </a:r>
            <a:endParaRPr lang="en-US" altLang="en-US" sz="4400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77829" name="Picture 16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77" y="4149080"/>
            <a:ext cx="3601353" cy="197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AutoShape 19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2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3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20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8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 autoUpdateAnimBg="0"/>
      <p:bldP spid="1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8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3</a:t>
            </a: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Царств 14:4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1888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4400" dirty="0" smtClean="0">
                <a:latin typeface="Franklin Gothic Medium" panose="020B0603020102020204" pitchFamily="34" charset="0"/>
              </a:rPr>
              <a:t>«</a:t>
            </a:r>
            <a:r>
              <a:rPr lang="ru-RU" altLang="en-US" sz="4400" dirty="0" err="1" smtClean="0">
                <a:latin typeface="Franklin Gothic Medium" panose="020B0603020102020204" pitchFamily="34" charset="0"/>
              </a:rPr>
              <a:t>Ахия</a:t>
            </a:r>
            <a:r>
              <a:rPr lang="ru-RU" altLang="en-US" sz="4400" dirty="0" smtClean="0">
                <a:latin typeface="Franklin Gothic Medium" panose="020B0603020102020204" pitchFamily="34" charset="0"/>
              </a:rPr>
              <a:t> уже не мог видеть, ибо глаза его сделались неподвижны от старости»</a:t>
            </a:r>
            <a:endParaRPr lang="en-US" altLang="en-US" sz="4400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77829" name="Picture 16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77" y="4149080"/>
            <a:ext cx="3601353" cy="197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AutoShape 19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2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3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20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2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 autoUpdateAnimBg="0"/>
      <p:bldP spid="1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8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4 Царств 20:1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1888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4400" dirty="0" smtClean="0">
                <a:latin typeface="Franklin Gothic Medium" panose="020B0603020102020204" pitchFamily="34" charset="0"/>
              </a:rPr>
              <a:t>«В те дни заболел </a:t>
            </a:r>
            <a:r>
              <a:rPr lang="ru-RU" altLang="en-US" sz="4400" dirty="0" err="1" smtClean="0">
                <a:latin typeface="Franklin Gothic Medium" panose="020B0603020102020204" pitchFamily="34" charset="0"/>
              </a:rPr>
              <a:t>Езекия</a:t>
            </a:r>
            <a:r>
              <a:rPr lang="ru-RU" altLang="en-US" sz="4400" dirty="0" smtClean="0">
                <a:latin typeface="Franklin Gothic Medium" panose="020B0603020102020204" pitchFamily="34" charset="0"/>
              </a:rPr>
              <a:t> смертельно»</a:t>
            </a:r>
            <a:endParaRPr lang="en-US" altLang="en-US" sz="4400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77829" name="Picture 16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77" y="4149080"/>
            <a:ext cx="3601353" cy="197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AutoShape 19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2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3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20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3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 autoUpdateAnimBg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3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533400" y="12192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400" i="1">
                <a:latin typeface="Franklin Gothic Medium" panose="020B0603020102020204" pitchFamily="34" charset="0"/>
              </a:rPr>
              <a:t>Причины болезни</a:t>
            </a:r>
            <a:endParaRPr lang="en-US" altLang="en-US" sz="4400" i="1">
              <a:latin typeface="Franklin Gothic Medium" panose="020B0603020102020204" pitchFamily="34" charset="0"/>
            </a:endParaRPr>
          </a:p>
        </p:txBody>
      </p:sp>
      <p:sp>
        <p:nvSpPr>
          <p:cNvPr id="698376" name="Rectangle 8"/>
          <p:cNvSpPr>
            <a:spLocks noChangeArrowheads="1"/>
          </p:cNvSpPr>
          <p:nvPr/>
        </p:nvSpPr>
        <p:spPr bwMode="auto">
          <a:xfrm>
            <a:off x="34925" y="3508956"/>
            <a:ext cx="892956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sz="3800" dirty="0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1 Кор</a:t>
            </a:r>
            <a:r>
              <a:rPr lang="ru-RU" altLang="en-US" sz="3800" dirty="0">
                <a:solidFill>
                  <a:srgbClr val="FFFF99"/>
                </a:solidFill>
                <a:latin typeface="Franklin Gothic Medium" panose="020B0603020102020204" pitchFamily="34" charset="0"/>
              </a:rPr>
              <a:t>. 11:29-30</a:t>
            </a:r>
            <a:r>
              <a:rPr lang="ru-RU" altLang="en-US" sz="3800" dirty="0">
                <a:latin typeface="Franklin Gothic Medium" panose="020B0603020102020204" pitchFamily="34" charset="0"/>
              </a:rPr>
              <a:t> «</a:t>
            </a:r>
            <a:r>
              <a:rPr lang="ru-RU" altLang="en-US" sz="3800" i="1" dirty="0">
                <a:latin typeface="Franklin Gothic Medium" panose="020B0603020102020204" pitchFamily="34" charset="0"/>
              </a:rPr>
              <a:t>Ибо, кто ест и пьет недостойно, тот ест и пьет осуждение себе... От того многие из вас немощны и больны и немало умирает</a:t>
            </a:r>
            <a:r>
              <a:rPr lang="ru-RU" altLang="en-US" sz="3800" dirty="0">
                <a:latin typeface="Franklin Gothic Medium" panose="020B0603020102020204" pitchFamily="34" charset="0"/>
              </a:rPr>
              <a:t>».</a:t>
            </a:r>
          </a:p>
        </p:txBody>
      </p:sp>
      <p:sp>
        <p:nvSpPr>
          <p:cNvPr id="698379" name="Text Box 11"/>
          <p:cNvSpPr txBox="1">
            <a:spLocks noChangeArrowheads="1"/>
          </p:cNvSpPr>
          <p:nvPr/>
        </p:nvSpPr>
        <p:spPr bwMode="auto">
          <a:xfrm>
            <a:off x="2971800" y="19050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4000" i="1">
                <a:solidFill>
                  <a:srgbClr val="CCFFFF"/>
                </a:solidFill>
                <a:latin typeface="Franklin Gothic Medium" panose="020B0603020102020204" pitchFamily="34" charset="0"/>
              </a:rPr>
              <a:t>Личные грехи</a:t>
            </a:r>
            <a:endParaRPr lang="en-US" altLang="en-US" sz="4000" i="1">
              <a:solidFill>
                <a:srgbClr val="CC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434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1001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8386" name="Rectangle 18"/>
          <p:cNvSpPr>
            <a:spLocks noGrp="1" noChangeArrowheads="1"/>
          </p:cNvSpPr>
          <p:nvPr>
            <p:ph type="title"/>
          </p:nvPr>
        </p:nvSpPr>
        <p:spPr>
          <a:xfrm>
            <a:off x="34925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Исцеление</a:t>
            </a:r>
            <a:endParaRPr lang="en-US" altLang="en-US" sz="6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344" name="AutoShape 19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AutoShape 20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AutoShape 21" descr="90%">
            <a:hlinkClick r:id="rId4" action="ppaction://hlinksldjump" tooltip="Щелчок над углом, если активированным, может показать ресурсы, использованы в приготовлении данного слайда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3878645" y="2480522"/>
            <a:ext cx="11881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</a:t>
            </a:r>
            <a:r>
              <a:rPr lang="ru-RU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4288" y="5451262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en-US" sz="3800" dirty="0">
                <a:solidFill>
                  <a:srgbClr val="FFFF99"/>
                </a:solidFill>
                <a:latin typeface="Franklin Gothic Medium" panose="020B0603020102020204" pitchFamily="34" charset="0"/>
              </a:rPr>
              <a:t>Иак. 5:16</a:t>
            </a:r>
            <a:r>
              <a:rPr lang="ru-RU" altLang="en-US" sz="3800" dirty="0">
                <a:latin typeface="Franklin Gothic Medium" panose="020B0603020102020204" pitchFamily="34" charset="0"/>
              </a:rPr>
              <a:t> «</a:t>
            </a:r>
            <a:r>
              <a:rPr lang="ru-RU" altLang="en-US" sz="3800" i="1" dirty="0">
                <a:latin typeface="Franklin Gothic Medium" panose="020B0603020102020204" pitchFamily="34" charset="0"/>
              </a:rPr>
              <a:t>Признавайтесь друг пред другом в проступках и молитесь друг за друга, чтобы исцелиться</a:t>
            </a:r>
            <a:r>
              <a:rPr lang="ru-RU" altLang="en-US" sz="3800" dirty="0">
                <a:latin typeface="Franklin Gothic Medium" panose="020B06030201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540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6" grpId="0" build="p" autoUpdateAnimBg="0"/>
      <p:bldP spid="13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1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 Галатам 4:13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ru-RU" altLang="en-US" smtClean="0">
                <a:latin typeface="Franklin Gothic Medium" panose="020B0603020102020204" pitchFamily="34" charset="0"/>
              </a:rPr>
              <a:t>«</a:t>
            </a:r>
            <a:r>
              <a:rPr lang="en-US" altLang="en-US" smtClean="0">
                <a:latin typeface="Franklin Gothic Medium" panose="020B0603020102020204" pitchFamily="34" charset="0"/>
              </a:rPr>
              <a:t>знаете, что, хотя я в немощи плоти благовествовал вам в первый раз</a:t>
            </a:r>
            <a:r>
              <a:rPr lang="ru-RU" altLang="en-US" smtClean="0">
                <a:latin typeface="Franklin Gothic Medium" panose="020B0603020102020204" pitchFamily="34" charset="0"/>
              </a:rPr>
              <a:t>».</a:t>
            </a:r>
            <a:endParaRPr lang="en-US" altLang="en-US" smtClean="0">
              <a:latin typeface="Franklin Gothic Medium" panose="020B0603020102020204" pitchFamily="34" charset="0"/>
            </a:endParaRPr>
          </a:p>
        </p:txBody>
      </p:sp>
      <p:pic>
        <p:nvPicPr>
          <p:cNvPr id="79877" name="Picture 10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9838"/>
            <a:ext cx="3657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AutoShape 12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9" name="AutoShape 13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0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1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 autoUpdateAnimBg="0"/>
      <p:bldP spid="1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1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 Филиппийцам 2:27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/>
            <a:r>
              <a:rPr lang="ru-RU" altLang="en-US" dirty="0" smtClean="0">
                <a:latin typeface="Franklin Gothic Medium" panose="020B0603020102020204" pitchFamily="34" charset="0"/>
              </a:rPr>
              <a:t>«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Ибо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ru-RU" altLang="en-US" dirty="0">
                <a:latin typeface="Franklin Gothic Medium" panose="020B0603020102020204" pitchFamily="34" charset="0"/>
              </a:rPr>
              <a:t>(</a:t>
            </a:r>
            <a:r>
              <a:rPr lang="ru-RU" altLang="en-US" dirty="0" err="1" smtClean="0">
                <a:latin typeface="Franklin Gothic Medium" panose="020B0603020102020204" pitchFamily="34" charset="0"/>
              </a:rPr>
              <a:t>Епафродит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был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болен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при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смерти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;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Бог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помиловал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его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его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только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меня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чтобы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прибавилась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мне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печаль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к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печали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.</a:t>
            </a:r>
          </a:p>
        </p:txBody>
      </p:sp>
      <p:pic>
        <p:nvPicPr>
          <p:cNvPr id="81925" name="Picture 10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30480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AutoShape 12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7" name="AutoShape 13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8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9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 autoUpdateAnimBg="0"/>
      <p:bldP spid="1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1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 Тимофею 5:23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ru-RU" altLang="en-US" smtClean="0">
                <a:latin typeface="Franklin Gothic Medium" panose="020B0603020102020204" pitchFamily="34" charset="0"/>
              </a:rPr>
              <a:t>«</a:t>
            </a:r>
            <a:r>
              <a:rPr lang="en-US" altLang="en-US" smtClean="0">
                <a:latin typeface="Franklin Gothic Medium" panose="020B0603020102020204" pitchFamily="34" charset="0"/>
              </a:rPr>
              <a:t>Впредь пей не одну воду, но употребляй немного вина, ради желудка твоего и частых твоих недугов</a:t>
            </a:r>
            <a:r>
              <a:rPr lang="ru-RU" altLang="en-US" smtClean="0">
                <a:latin typeface="Franklin Gothic Medium" panose="020B0603020102020204" pitchFamily="34" charset="0"/>
              </a:rPr>
              <a:t>»</a:t>
            </a:r>
            <a:r>
              <a:rPr lang="en-US" altLang="en-US" smtClean="0">
                <a:latin typeface="Franklin Gothic Medium" panose="020B0603020102020204" pitchFamily="34" charset="0"/>
              </a:rPr>
              <a:t>.</a:t>
            </a:r>
          </a:p>
        </p:txBody>
      </p:sp>
      <p:pic>
        <p:nvPicPr>
          <p:cNvPr id="83973" name="Picture 10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59238"/>
            <a:ext cx="34290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AutoShape 12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5" name="AutoShape 13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6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7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 autoUpdateAnimBg="0"/>
      <p:bldP spid="1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1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2 Тимофею 4:20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ru-RU" altLang="en-US" dirty="0" smtClean="0">
                <a:latin typeface="Franklin Gothic Medium" panose="020B0603020102020204" pitchFamily="34" charset="0"/>
              </a:rPr>
              <a:t>«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Ераст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остался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в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Коринфе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;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Трофима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же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я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оставил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больного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в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Милите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.</a:t>
            </a:r>
          </a:p>
        </p:txBody>
      </p:sp>
      <p:pic>
        <p:nvPicPr>
          <p:cNvPr id="86021" name="Picture 10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5052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AutoShape 12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3" name="AutoShape 13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4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5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build="p" autoUpdateAnimBg="0"/>
      <p:bldP spid="1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3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dirty="0" smtClean="0">
                <a:latin typeface="Franklin Gothic Medium" panose="020B0603020102020204" pitchFamily="34" charset="0"/>
              </a:rPr>
              <a:t>«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И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чтобы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я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превозносился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чрезвычайностью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откровений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дано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мне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жало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 (</a:t>
            </a:r>
            <a:r>
              <a:rPr lang="en-US" altLang="en-US" dirty="0" err="1" smtClean="0">
                <a:solidFill>
                  <a:srgbClr val="CCFFFF"/>
                </a:solidFill>
                <a:latin typeface="Graeca" pitchFamily="2" charset="2"/>
              </a:rPr>
              <a:t>skovloy</a:t>
            </a:r>
            <a:r>
              <a:rPr lang="ru-RU" altLang="en-US" dirty="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, </a:t>
            </a:r>
            <a:r>
              <a:rPr lang="ru-RU" altLang="en-US" dirty="0" err="1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сколопс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)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в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плоть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ангел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сатаны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удручать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меня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,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чтобы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я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не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 </a:t>
            </a:r>
            <a:r>
              <a:rPr lang="en-US" altLang="en-US" dirty="0" err="1" smtClean="0">
                <a:latin typeface="Franklin Gothic Medium" panose="020B0603020102020204" pitchFamily="34" charset="0"/>
              </a:rPr>
              <a:t>превозносился</a:t>
            </a:r>
            <a:r>
              <a:rPr lang="ru-RU" altLang="en-US" dirty="0" smtClean="0">
                <a:latin typeface="Franklin Gothic Medium" panose="020B0603020102020204" pitchFamily="34" charset="0"/>
              </a:rPr>
              <a:t>»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.</a:t>
            </a:r>
          </a:p>
        </p:txBody>
      </p:sp>
      <p:sp>
        <p:nvSpPr>
          <p:cNvPr id="494598" name="WordArt 6"/>
          <p:cNvSpPr>
            <a:spLocks noChangeArrowheads="1" noChangeShapeType="1" noTextEdit="1"/>
          </p:cNvSpPr>
          <p:nvPr/>
        </p:nvSpPr>
        <p:spPr bwMode="auto">
          <a:xfrm>
            <a:off x="3352800" y="5105400"/>
            <a:ext cx="22098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жало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94604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2 Коринфянам 12:7</a:t>
            </a:r>
          </a:p>
        </p:txBody>
      </p:sp>
      <p:sp>
        <p:nvSpPr>
          <p:cNvPr id="88070" name="AutoShape 14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1" name="AutoShape 15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2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3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 autoUpdateAnimBg="0"/>
      <p:bldP spid="49459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3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2 Коринфянам 12:7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9154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en-US" smtClean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en-US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Осия 2:6; Сирах 43:19</a:t>
            </a:r>
            <a:r>
              <a:rPr lang="ru-RU" altLang="en-US" smtClean="0">
                <a:latin typeface="Franklin Gothic Medium" panose="020B0603020102020204" pitchFamily="34" charset="0"/>
              </a:rPr>
              <a:t> – жало, в буквальном смысле </a:t>
            </a:r>
          </a:p>
          <a:p>
            <a:pPr eaLnBrk="1" hangingPunct="1">
              <a:buFontTx/>
              <a:buNone/>
            </a:pPr>
            <a:r>
              <a:rPr lang="ru-RU" altLang="en-US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Чис. 33:55; Иез. 28:24</a:t>
            </a:r>
            <a:r>
              <a:rPr lang="ru-RU" altLang="en-US" smtClean="0">
                <a:latin typeface="Franklin Gothic Medium" panose="020B0603020102020204" pitchFamily="34" charset="0"/>
              </a:rPr>
              <a:t> – притеснение от окружающих народов</a:t>
            </a:r>
          </a:p>
          <a:p>
            <a:pPr eaLnBrk="1" hangingPunct="1">
              <a:buFontTx/>
              <a:buNone/>
            </a:pPr>
            <a:endParaRPr lang="en-US" altLang="en-US" smtClean="0">
              <a:latin typeface="Franklin Gothic Medium" panose="020B060302010202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685800" y="14478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>
                <a:latin typeface="GraecaII" panose="00000700000000000000" pitchFamily="2" charset="0"/>
              </a:rPr>
              <a:t>skovloy</a:t>
            </a:r>
            <a:r>
              <a:rPr lang="ru-RU" altLang="en-US" sz="4400">
                <a:latin typeface="GraecaII" panose="00000700000000000000" pitchFamily="2" charset="0"/>
              </a:rPr>
              <a:t> </a:t>
            </a:r>
            <a:r>
              <a:rPr lang="ru-RU" altLang="en-US" sz="4400">
                <a:latin typeface="Franklin Gothic Medium" panose="020B0603020102020204" pitchFamily="34" charset="0"/>
              </a:rPr>
              <a:t>(сколопс)</a:t>
            </a:r>
            <a:endParaRPr lang="en-US" altLang="en-US" sz="4400"/>
          </a:p>
        </p:txBody>
      </p:sp>
      <p:sp>
        <p:nvSpPr>
          <p:cNvPr id="90118" name="WordArt 12"/>
          <p:cNvSpPr>
            <a:spLocks noChangeArrowheads="1" noChangeShapeType="1" noTextEdit="1"/>
          </p:cNvSpPr>
          <p:nvPr/>
        </p:nvSpPr>
        <p:spPr bwMode="auto">
          <a:xfrm>
            <a:off x="3352800" y="5105400"/>
            <a:ext cx="22098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жало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0119" name="AutoShape 14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0" name="AutoShape 15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1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2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 build="p" bldLvl="4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5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915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380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2 Кор. 12:9-10</a:t>
            </a:r>
            <a:r>
              <a:rPr lang="ru-RU" altLang="en-US" sz="3800" smtClean="0">
                <a:latin typeface="Franklin Gothic Medium" panose="020B0603020102020204" pitchFamily="34" charset="0"/>
              </a:rPr>
              <a:t> – «</a:t>
            </a:r>
            <a:r>
              <a:rPr lang="en-US" altLang="en-US" sz="3800" smtClean="0">
                <a:latin typeface="Franklin Gothic Medium" panose="020B0603020102020204" pitchFamily="34" charset="0"/>
              </a:rPr>
              <a:t>И потому я гораздо охотнее буду хвалиться своими немощами, чтобы обитала во мне сила Христова.</a:t>
            </a:r>
            <a:r>
              <a:rPr lang="ru-RU" altLang="en-US" sz="3800" smtClean="0">
                <a:latin typeface="Franklin Gothic Medium" panose="020B0603020102020204" pitchFamily="34" charset="0"/>
              </a:rPr>
              <a:t> </a:t>
            </a:r>
            <a:r>
              <a:rPr lang="en-US" altLang="en-US" sz="3800" smtClean="0">
                <a:latin typeface="Franklin Gothic Medium" panose="020B0603020102020204" pitchFamily="34" charset="0"/>
              </a:rPr>
              <a:t>Посему я благодушествую в немощах, в обидах, в нуждах, в гонениях, в притеснениях за Христа, ибо, когда я немощен, тогда силен</a:t>
            </a:r>
            <a:r>
              <a:rPr lang="ru-RU" altLang="en-US" sz="3800" smtClean="0">
                <a:latin typeface="Franklin Gothic Medium" panose="020B0603020102020204" pitchFamily="34" charset="0"/>
              </a:rPr>
              <a:t>»</a:t>
            </a:r>
            <a:r>
              <a:rPr lang="en-US" altLang="en-US" sz="3800" smtClean="0">
                <a:latin typeface="Franklin Gothic Medium" panose="020B0603020102020204" pitchFamily="34" charset="0"/>
              </a:rPr>
              <a:t>.</a:t>
            </a:r>
          </a:p>
        </p:txBody>
      </p:sp>
      <p:sp>
        <p:nvSpPr>
          <p:cNvPr id="512006" name="Line 6"/>
          <p:cNvSpPr>
            <a:spLocks noChangeShapeType="1"/>
          </p:cNvSpPr>
          <p:nvPr/>
        </p:nvSpPr>
        <p:spPr bwMode="auto">
          <a:xfrm>
            <a:off x="533400" y="3048000"/>
            <a:ext cx="23622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07" name="Line 7"/>
          <p:cNvSpPr>
            <a:spLocks noChangeShapeType="1"/>
          </p:cNvSpPr>
          <p:nvPr/>
        </p:nvSpPr>
        <p:spPr bwMode="auto">
          <a:xfrm>
            <a:off x="4495800" y="3962400"/>
            <a:ext cx="19812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08" name="Line 8"/>
          <p:cNvSpPr>
            <a:spLocks noChangeShapeType="1"/>
          </p:cNvSpPr>
          <p:nvPr/>
        </p:nvSpPr>
        <p:spPr bwMode="auto">
          <a:xfrm>
            <a:off x="5486400" y="4876800"/>
            <a:ext cx="20574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67" name="WordArt 10"/>
          <p:cNvSpPr>
            <a:spLocks noChangeArrowheads="1" noChangeShapeType="1" noTextEdit="1"/>
          </p:cNvSpPr>
          <p:nvPr/>
        </p:nvSpPr>
        <p:spPr bwMode="auto">
          <a:xfrm>
            <a:off x="3352800" y="5410200"/>
            <a:ext cx="22098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жало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512016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2 Коринфянам 12:7</a:t>
            </a:r>
          </a:p>
        </p:txBody>
      </p:sp>
      <p:sp>
        <p:nvSpPr>
          <p:cNvPr id="512024" name="Rectangle 24"/>
          <p:cNvSpPr>
            <a:spLocks noChangeArrowheads="1"/>
          </p:cNvSpPr>
          <p:nvPr/>
        </p:nvSpPr>
        <p:spPr bwMode="auto">
          <a:xfrm>
            <a:off x="381000" y="3505200"/>
            <a:ext cx="8534400" cy="914400"/>
          </a:xfrm>
          <a:prstGeom prst="rect">
            <a:avLst/>
          </a:prstGeom>
          <a:noFill/>
          <a:ln w="28575" cap="sq">
            <a:solidFill>
              <a:srgbClr val="00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0" name="AutoShape 26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1" name="AutoShape 27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2" name="AutoShape 2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3" name="AutoShape 2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build="p" autoUpdateAnimBg="0"/>
      <p:bldP spid="512006" grpId="0" animBg="1"/>
      <p:bldP spid="512007" grpId="0" animBg="1"/>
      <p:bldP spid="512008" grpId="0" animBg="1"/>
      <p:bldP spid="51202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6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772400" cy="4114800"/>
          </a:xfrm>
        </p:spPr>
        <p:txBody>
          <a:bodyPr/>
          <a:lstStyle/>
          <a:p>
            <a:pPr marL="762000" indent="-762000" algn="ctr" eaLnBrk="1" hangingPunct="1">
              <a:lnSpc>
                <a:spcPct val="90000"/>
              </a:lnSpc>
              <a:buFontTx/>
              <a:buNone/>
            </a:pPr>
            <a:r>
              <a:rPr lang="ru-RU" altLang="en-US" sz="4400" i="1" smtClean="0">
                <a:latin typeface="Franklin Gothic Medium" panose="020B0603020102020204" pitchFamily="34" charset="0"/>
              </a:rPr>
              <a:t>	</a:t>
            </a:r>
            <a:r>
              <a:rPr lang="ru-RU" altLang="en-US" sz="4400" i="1" smtClean="0">
                <a:solidFill>
                  <a:srgbClr val="FFFF99"/>
                </a:solidFill>
                <a:latin typeface="Franklin Gothic Medium" panose="020B0603020102020204" pitchFamily="34" charset="0"/>
              </a:rPr>
              <a:t>Немощь</a:t>
            </a:r>
            <a:r>
              <a:rPr lang="ru-RU" altLang="en-US" smtClean="0">
                <a:latin typeface="Franklin Gothic Medium" panose="020B0603020102020204" pitchFamily="34" charset="0"/>
              </a:rPr>
              <a:t>                                           </a:t>
            </a:r>
            <a:r>
              <a:rPr lang="en-US" altLang="en-US" sz="4400" smtClean="0">
                <a:latin typeface="Graeca" pitchFamily="2" charset="2"/>
              </a:rPr>
              <a:t>ajsqeneiva </a:t>
            </a:r>
            <a:r>
              <a:rPr lang="ru-RU" altLang="en-US" smtClean="0">
                <a:latin typeface="Franklin Gothic Medium" panose="020B0603020102020204" pitchFamily="34" charset="0"/>
              </a:rPr>
              <a:t>(астенэйя)</a:t>
            </a:r>
            <a:endParaRPr lang="en-US" altLang="en-US" smtClean="0">
              <a:latin typeface="Graeca" pitchFamily="2" charset="2"/>
            </a:endParaRPr>
          </a:p>
          <a:p>
            <a:pPr marL="762000" indent="-7620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latin typeface="Franklin Gothic Medium" panose="020B0603020102020204" pitchFamily="34" charset="0"/>
              </a:rPr>
              <a:t>Болезнь</a:t>
            </a:r>
          </a:p>
          <a:p>
            <a:pPr marL="762000" indent="-7620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latin typeface="Franklin Gothic Medium" panose="020B0603020102020204" pitchFamily="34" charset="0"/>
              </a:rPr>
              <a:t>Физическая слабость</a:t>
            </a:r>
          </a:p>
          <a:p>
            <a:pPr marL="762000" indent="-7620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latin typeface="Franklin Gothic Medium" panose="020B0603020102020204" pitchFamily="34" charset="0"/>
              </a:rPr>
              <a:t>Боязливость</a:t>
            </a:r>
          </a:p>
          <a:p>
            <a:pPr marL="762000" indent="-7620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latin typeface="Franklin Gothic Medium" panose="020B0603020102020204" pitchFamily="34" charset="0"/>
              </a:rPr>
              <a:t>Моральная слабость</a:t>
            </a:r>
          </a:p>
        </p:txBody>
      </p:sp>
      <p:sp>
        <p:nvSpPr>
          <p:cNvPr id="513030" name="Line 6"/>
          <p:cNvSpPr>
            <a:spLocks noChangeShapeType="1"/>
          </p:cNvSpPr>
          <p:nvPr/>
        </p:nvSpPr>
        <p:spPr bwMode="auto">
          <a:xfrm>
            <a:off x="1219200" y="3962400"/>
            <a:ext cx="46482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3" name="WordArt 8"/>
          <p:cNvSpPr>
            <a:spLocks noChangeArrowheads="1" noChangeShapeType="1" noTextEdit="1"/>
          </p:cNvSpPr>
          <p:nvPr/>
        </p:nvSpPr>
        <p:spPr bwMode="auto">
          <a:xfrm>
            <a:off x="3352800" y="5410200"/>
            <a:ext cx="22098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жало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513038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2 Коринфянам 12:7</a:t>
            </a:r>
          </a:p>
        </p:txBody>
      </p:sp>
      <p:sp>
        <p:nvSpPr>
          <p:cNvPr id="94215" name="AutoShape 17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6" name="AutoShape 18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7" name="AutoShape 1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8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7" grpId="0" build="p" bldLvl="4" autoUpdateAnimBg="0"/>
      <p:bldP spid="51303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915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3800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2 Кор. 12:9-10</a:t>
            </a:r>
            <a:r>
              <a:rPr lang="ru-RU" altLang="en-US" sz="3800" smtClean="0">
                <a:latin typeface="Franklin Gothic Medium" panose="020B0603020102020204" pitchFamily="34" charset="0"/>
              </a:rPr>
              <a:t> – «</a:t>
            </a:r>
            <a:r>
              <a:rPr lang="en-US" altLang="en-US" sz="3800" smtClean="0">
                <a:latin typeface="Franklin Gothic Medium" panose="020B0603020102020204" pitchFamily="34" charset="0"/>
              </a:rPr>
              <a:t>И потому я гораздо охотнее буду хвалиться своими немощами, чтобы обитала во мне сила Христова.</a:t>
            </a:r>
            <a:r>
              <a:rPr lang="ru-RU" altLang="en-US" sz="3800" smtClean="0">
                <a:latin typeface="Franklin Gothic Medium" panose="020B0603020102020204" pitchFamily="34" charset="0"/>
              </a:rPr>
              <a:t> </a:t>
            </a:r>
            <a:r>
              <a:rPr lang="en-US" altLang="en-US" sz="3800" smtClean="0">
                <a:latin typeface="Franklin Gothic Medium" panose="020B0603020102020204" pitchFamily="34" charset="0"/>
              </a:rPr>
              <a:t>Посему я благодушествую в немощах, в обидах, в нуждах, в гонениях, в притеснениях за Христа, ибо, когда я немощен, тогда силен</a:t>
            </a:r>
            <a:r>
              <a:rPr lang="ru-RU" altLang="en-US" sz="3800" smtClean="0">
                <a:latin typeface="Franklin Gothic Medium" panose="020B0603020102020204" pitchFamily="34" charset="0"/>
              </a:rPr>
              <a:t>»</a:t>
            </a:r>
            <a:r>
              <a:rPr lang="en-US" altLang="en-US" sz="3800" smtClean="0">
                <a:latin typeface="Franklin Gothic Medium" panose="020B0603020102020204" pitchFamily="34" charset="0"/>
              </a:rPr>
              <a:t>.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533400" y="3048000"/>
            <a:ext cx="23622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4495800" y="3962400"/>
            <a:ext cx="19812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5486400" y="4876800"/>
            <a:ext cx="20574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263" name="WordArt 7"/>
          <p:cNvSpPr>
            <a:spLocks noChangeArrowheads="1" noChangeShapeType="1" noTextEdit="1"/>
          </p:cNvSpPr>
          <p:nvPr/>
        </p:nvSpPr>
        <p:spPr bwMode="auto">
          <a:xfrm>
            <a:off x="3352800" y="5410200"/>
            <a:ext cx="22098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жало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76391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2 Коринфянам 12:7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381000" y="3505200"/>
            <a:ext cx="8534400" cy="914400"/>
          </a:xfrm>
          <a:prstGeom prst="rect">
            <a:avLst/>
          </a:prstGeom>
          <a:noFill/>
          <a:ln w="28575" cap="sq">
            <a:solidFill>
              <a:srgbClr val="00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6" name="AutoShape 10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7" name="AutoShape 11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8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9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4"/>
          <p:cNvSpPr>
            <a:spLocks noChangeArrowheads="1"/>
          </p:cNvSpPr>
          <p:nvPr/>
        </p:nvSpPr>
        <p:spPr bwMode="auto">
          <a:xfrm>
            <a:off x="-36513" y="-26988"/>
            <a:ext cx="9180513" cy="68849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mtClean="0">
                <a:solidFill>
                  <a:srgbClr val="CCFFFF"/>
                </a:solidFill>
                <a:latin typeface="Franklin Gothic Medium" panose="020B0603020102020204" pitchFamily="34" charset="0"/>
              </a:rPr>
              <a:t>Деян. 20:23</a:t>
            </a:r>
            <a:r>
              <a:rPr lang="ru-RU" altLang="en-US" smtClean="0">
                <a:latin typeface="Franklin Gothic Medium" panose="020B0603020102020204" pitchFamily="34" charset="0"/>
              </a:rPr>
              <a:t> -- Т</a:t>
            </a:r>
            <a:r>
              <a:rPr lang="en-US" altLang="en-US" smtClean="0">
                <a:latin typeface="Franklin Gothic Medium" panose="020B0603020102020204" pitchFamily="34" charset="0"/>
              </a:rPr>
              <a:t>олько Дух Святый по всем городам свидетельствует, говоря, что узы и скорби ждут меня.</a:t>
            </a:r>
          </a:p>
        </p:txBody>
      </p:sp>
      <p:sp>
        <p:nvSpPr>
          <p:cNvPr id="69223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2 Коринфянам 12:7</a:t>
            </a:r>
          </a:p>
        </p:txBody>
      </p:sp>
      <p:sp>
        <p:nvSpPr>
          <p:cNvPr id="98309" name="WordArt 12"/>
          <p:cNvSpPr>
            <a:spLocks noChangeArrowheads="1" noChangeShapeType="1" noTextEdit="1"/>
          </p:cNvSpPr>
          <p:nvPr/>
        </p:nvSpPr>
        <p:spPr bwMode="auto">
          <a:xfrm>
            <a:off x="3352800" y="5410200"/>
            <a:ext cx="22098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жало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8310" name="AutoShape 15" descr="90%">
            <a:hlinkClick r:id="rId4" action="ppaction://hlinksldjump" tooltip="Щелчок над углом отправляет в общий план для темы исцеления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1" name="AutoShape 1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2" name="AutoShape 1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88" y="645001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3" name="AutoShape 1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 bldLvl="4" autoUpdateAnimBg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Исцеление&amp;quot;&quot;/&gt;&lt;property id=&quot;20307&quot; value=&quot;585&quot;/&gt;&lt;/object&gt;&lt;object type=&quot;3&quot; unique_id=&quot;10005&quot;&gt;&lt;property id=&quot;20148&quot; value=&quot;5&quot;/&gt;&lt;property id=&quot;20300&quot; value=&quot;Slide 2&quot;/&gt;&lt;property id=&quot;20307&quot; value=&quot;667&quot;/&gt;&lt;/object&gt;&lt;object type=&quot;3&quot; unique_id=&quot;10006&quot;&gt;&lt;property id=&quot;20148&quot; value=&quot;5&quot;/&gt;&lt;property id=&quot;20300&quot; value=&quot;Slide 3 - &amp;quot;Исцеление&amp;quot;&quot;/&gt;&lt;property id=&quot;20307&quot; value=&quot;639&quot;/&gt;&lt;/object&gt;&lt;object type=&quot;3&quot; unique_id=&quot;10007&quot;&gt;&lt;property id=&quot;20148&quot; value=&quot;5&quot;/&gt;&lt;property id=&quot;20300&quot; value=&quot;Slide 5 - &amp;quot;Исцеление&amp;quot;&quot;/&gt;&lt;property id=&quot;20307&quot; value=&quot;640&quot;/&gt;&lt;/object&gt;&lt;object type=&quot;3&quot; unique_id=&quot;10008&quot;&gt;&lt;property id=&quot;20148&quot; value=&quot;5&quot;/&gt;&lt;property id=&quot;20300&quot; value=&quot;Slide 6 - &amp;quot;Исцеление&amp;quot;&quot;/&gt;&lt;property id=&quot;20307&quot; value=&quot;641&quot;/&gt;&lt;/object&gt;&lt;object type=&quot;3&quot; unique_id=&quot;10010&quot;&gt;&lt;property id=&quot;20148&quot; value=&quot;5&quot;/&gt;&lt;property id=&quot;20300&quot; value=&quot;Slide 10 - &amp;quot;Исцеление&amp;quot;&quot;/&gt;&lt;property id=&quot;20307&quot; value=&quot;642&quot;/&gt;&lt;/object&gt;&lt;object type=&quot;3&quot; unique_id=&quot;10011&quot;&gt;&lt;property id=&quot;20148&quot; value=&quot;5&quot;/&gt;&lt;property id=&quot;20300&quot; value=&quot;Slide 12 - &amp;quot;Исцеление&amp;quot;&quot;/&gt;&lt;property id=&quot;20307&quot; value=&quot;661&quot;/&gt;&lt;/object&gt;&lt;object type=&quot;3&quot; unique_id=&quot;10012&quot;&gt;&lt;property id=&quot;20148&quot; value=&quot;5&quot;/&gt;&lt;property id=&quot;20300&quot; value=&quot;Slide 18 - &amp;quot;Исцеление&amp;quot;&quot;/&gt;&lt;property id=&quot;20307&quot; value=&quot;646&quot;/&gt;&lt;/object&gt;&lt;object type=&quot;3&quot; unique_id=&quot;10013&quot;&gt;&lt;property id=&quot;20148&quot; value=&quot;5&quot;/&gt;&lt;property id=&quot;20300&quot; value=&quot;Slide 19 - &amp;quot;Исцеление&amp;quot;&quot;/&gt;&lt;property id=&quot;20307&quot; value=&quot;664&quot;/&gt;&lt;/object&gt;&lt;object type=&quot;3&quot; unique_id=&quot;10014&quot;&gt;&lt;property id=&quot;20148&quot; value=&quot;5&quot;/&gt;&lt;property id=&quot;20300&quot; value=&quot;Slide 15 - &amp;quot;Исцеление&amp;quot;&quot;/&gt;&lt;property id=&quot;20307&quot; value=&quot;665&quot;/&gt;&lt;/object&gt;&lt;object type=&quot;3&quot; unique_id=&quot;10015&quot;&gt;&lt;property id=&quot;20148&quot; value=&quot;5&quot;/&gt;&lt;property id=&quot;20300&quot; value=&quot;Slide 21 - &amp;quot;Исцеление&amp;quot;&quot;/&gt;&lt;property id=&quot;20307&quot; value=&quot;604&quot;/&gt;&lt;/object&gt;&lt;object type=&quot;3&quot; unique_id=&quot;10016&quot;&gt;&lt;property id=&quot;20148&quot; value=&quot;5&quot;/&gt;&lt;property id=&quot;20300&quot; value=&quot;Slide 22 - &amp;quot;Исцеление&amp;quot;&quot;/&gt;&lt;property id=&quot;20307&quot; value=&quot;603&quot;/&gt;&lt;/object&gt;&lt;object type=&quot;3&quot; unique_id=&quot;10017&quot;&gt;&lt;property id=&quot;20148&quot; value=&quot;5&quot;/&gt;&lt;property id=&quot;20300&quot; value=&quot;Slide 23 - &amp;quot;Исцеление&amp;quot;&quot;/&gt;&lt;property id=&quot;20307&quot; value=&quot;605&quot;/&gt;&lt;/object&gt;&lt;object type=&quot;3&quot; unique_id=&quot;10018&quot;&gt;&lt;property id=&quot;20148&quot; value=&quot;5&quot;/&gt;&lt;property id=&quot;20300&quot; value=&quot;Slide 20 - &amp;quot;Исцеление&amp;quot;&quot;/&gt;&lt;property id=&quot;20307&quot; value=&quot;607&quot;/&gt;&lt;/object&gt;&lt;object type=&quot;3&quot; unique_id=&quot;10019&quot;&gt;&lt;property id=&quot;20148&quot; value=&quot;5&quot;/&gt;&lt;property id=&quot;20300&quot; value=&quot;Slide 26 - &amp;quot;Исцеление&amp;quot;&quot;/&gt;&lt;property id=&quot;20307&quot; value=&quot;611&quot;/&gt;&lt;/object&gt;&lt;object type=&quot;3&quot; unique_id=&quot;10022&quot;&gt;&lt;property id=&quot;20148&quot; value=&quot;5&quot;/&gt;&lt;property id=&quot;20300&quot; value=&quot;Slide 56 - &amp;quot;Исцеление&amp;quot;&quot;/&gt;&lt;property id=&quot;20307&quot; value=&quot;620&quot;/&gt;&lt;/object&gt;&lt;object type=&quot;3&quot; unique_id=&quot;10023&quot;&gt;&lt;property id=&quot;20148&quot; value=&quot;5&quot;/&gt;&lt;property id=&quot;20300&quot; value=&quot;Slide 57 - &amp;quot;Исцеление&amp;quot;&quot;/&gt;&lt;property id=&quot;20307&quot; value=&quot;625&quot;/&gt;&lt;/object&gt;&lt;object type=&quot;3&quot; unique_id=&quot;10024&quot;&gt;&lt;property id=&quot;20148&quot; value=&quot;5&quot;/&gt;&lt;property id=&quot;20300&quot; value=&quot;Slide 58 - &amp;quot;Исцеление&amp;quot;&quot;/&gt;&lt;property id=&quot;20307&quot; value=&quot;626&quot;/&gt;&lt;/object&gt;&lt;object type=&quot;3&quot; unique_id=&quot;10029&quot;&gt;&lt;property id=&quot;20148&quot; value=&quot;5&quot;/&gt;&lt;property id=&quot;20300&quot; value=&quot;Slide 61 - &amp;quot;Исцеление всех&amp;quot;&quot;/&gt;&lt;property id=&quot;20307&quot; value=&quot;632&quot;/&gt;&lt;/object&gt;&lt;object type=&quot;3&quot; unique_id=&quot;10030&quot;&gt;&lt;property id=&quot;20148&quot; value=&quot;5&quot;/&gt;&lt;property id=&quot;20300&quot; value=&quot;Slide 63 - &amp;quot;Исцеление всех&amp;quot;&quot;/&gt;&lt;property id=&quot;20307&quot; value=&quot;633&quot;/&gt;&lt;/object&gt;&lt;object type=&quot;3&quot; unique_id=&quot;10031&quot;&gt;&lt;property id=&quot;20148&quot; value=&quot;5&quot;/&gt;&lt;property id=&quot;20300&quot; value=&quot;Slide 68 - &amp;quot;Иаков 5:14-15&amp;quot;&quot;/&gt;&lt;property id=&quot;20307&quot; value=&quot;634&quot;/&gt;&lt;/object&gt;&lt;object type=&quot;3&quot; unique_id=&quot;10032&quot;&gt;&lt;property id=&quot;20148&quot; value=&quot;5&quot;/&gt;&lt;property id=&quot;20300&quot; value=&quot;Slide 66 - &amp;quot;3 Иоанна 2&amp;quot;&quot;/&gt;&lt;property id=&quot;20307&quot; value=&quot;644&quot;/&gt;&lt;/object&gt;&lt;object type=&quot;3&quot; unique_id=&quot;10034&quot;&gt;&lt;property id=&quot;20148&quot; value=&quot;5&quot;/&gt;&lt;property id=&quot;20300&quot; value=&quot;Slide 74 - &amp;quot;Общий принцип&amp;quot;&quot;/&gt;&lt;property id=&quot;20307&quot; value=&quot;635&quot;/&gt;&lt;/object&gt;&lt;object type=&quot;3&quot; unique_id=&quot;10035&quot;&gt;&lt;property id=&quot;20148&quot; value=&quot;5&quot;/&gt;&lt;property id=&quot;20300&quot; value=&quot;Slide 76 - &amp;quot;Общий принцип&amp;quot;&quot;/&gt;&lt;property id=&quot;20307&quot; value=&quot;636&quot;/&gt;&lt;/object&gt;&lt;object type=&quot;3&quot; unique_id=&quot;10036&quot;&gt;&lt;property id=&quot;20148&quot; value=&quot;5&quot;/&gt;&lt;property id=&quot;20300&quot; value=&quot;Slide 77 - &amp;quot;Общий принцип&amp;quot;&quot;/&gt;&lt;property id=&quot;20307&quot; value=&quot;666&quot;/&gt;&lt;/object&gt;&lt;object type=&quot;3&quot; unique_id=&quot;10037&quot;&gt;&lt;property id=&quot;20148&quot; value=&quot;5&quot;/&gt;&lt;property id=&quot;20300&quot; value=&quot;Slide 80 - &amp;quot;Исаии 53:3-6&amp;quot;&quot;/&gt;&lt;property id=&quot;20307&quot; value=&quot;649&quot;/&gt;&lt;/object&gt;&lt;object type=&quot;3&quot; unique_id=&quot;10038&quot;&gt;&lt;property id=&quot;20148&quot; value=&quot;5&quot;/&gt;&lt;property id=&quot;20300&quot; value=&quot;Slide 81 - &amp;quot;Немощи&amp;quot;&quot;/&gt;&lt;property id=&quot;20307&quot; value=&quot;650&quot;/&gt;&lt;/object&gt;&lt;object type=&quot;3&quot; unique_id=&quot;10039&quot;&gt;&lt;property id=&quot;20148&quot; value=&quot;5&quot;/&gt;&lt;property id=&quot;20300&quot; value=&quot;Slide 82 - &amp;quot;Болезни&amp;quot;&quot;/&gt;&lt;property id=&quot;20307&quot; value=&quot;651&quot;/&gt;&lt;/object&gt;&lt;object type=&quot;3&quot; unique_id=&quot;10040&quot;&gt;&lt;property id=&quot;20148&quot; value=&quot;5&quot;/&gt;&lt;property id=&quot;20300&quot; value=&quot;Slide 83 - &amp;quot;4 Царств 13:14&amp;quot;&quot;/&gt;&lt;property id=&quot;20307&quot; value=&quot;612&quot;/&gt;&lt;/object&gt;&lt;object type=&quot;3&quot; unique_id=&quot;10041&quot;&gt;&lt;property id=&quot;20148&quot; value=&quot;5&quot;/&gt;&lt;property id=&quot;20300&quot; value=&quot;Slide 90 - &amp;quot;К Галатам 4:13&amp;quot;&quot;/&gt;&lt;property id=&quot;20307&quot; value=&quot;613&quot;/&gt;&lt;/object&gt;&lt;object type=&quot;3&quot; unique_id=&quot;10042&quot;&gt;&lt;property id=&quot;20148&quot; value=&quot;5&quot;/&gt;&lt;property id=&quot;20300&quot; value=&quot;Slide 91 - &amp;quot;К Филиппийцам 2:27&amp;quot;&quot;/&gt;&lt;property id=&quot;20307&quot; value=&quot;614&quot;/&gt;&lt;/object&gt;&lt;object type=&quot;3&quot; unique_id=&quot;10043&quot;&gt;&lt;property id=&quot;20148&quot; value=&quot;5&quot;/&gt;&lt;property id=&quot;20300&quot; value=&quot;Slide 92 - &amp;quot;1 Тимофею 5:23&amp;quot;&quot;/&gt;&lt;property id=&quot;20307&quot; value=&quot;616&quot;/&gt;&lt;/object&gt;&lt;object type=&quot;3&quot; unique_id=&quot;10044&quot;&gt;&lt;property id=&quot;20148&quot; value=&quot;5&quot;/&gt;&lt;property id=&quot;20300&quot; value=&quot;Slide 93 - &amp;quot;2 Тимофею 4:20&amp;quot;&quot;/&gt;&lt;property id=&quot;20307&quot; value=&quot;618&quot;/&gt;&lt;/object&gt;&lt;object type=&quot;3&quot; unique_id=&quot;10045&quot;&gt;&lt;property id=&quot;20148&quot; value=&quot;5&quot;/&gt;&lt;property id=&quot;20300&quot; value=&quot;Slide 94 - &amp;quot;2 Коринфянам 12:7&amp;quot;&quot;/&gt;&lt;property id=&quot;20307&quot; value=&quot;617&quot;/&gt;&lt;/object&gt;&lt;object type=&quot;3&quot; unique_id=&quot;10046&quot;&gt;&lt;property id=&quot;20148&quot; value=&quot;5&quot;/&gt;&lt;property id=&quot;20300&quot; value=&quot;Slide 95 - &amp;quot;2 Коринфянам 12:7&amp;quot;&quot;/&gt;&lt;property id=&quot;20307&quot; value=&quot;627&quot;/&gt;&lt;/object&gt;&lt;object type=&quot;3&quot; unique_id=&quot;10047&quot;&gt;&lt;property id=&quot;20148&quot; value=&quot;5&quot;/&gt;&lt;property id=&quot;20300&quot; value=&quot;Slide 96 - &amp;quot;2 Коринфянам 12:7&amp;quot;&quot;/&gt;&lt;property id=&quot;20307&quot; value=&quot;628&quot;/&gt;&lt;/object&gt;&lt;object type=&quot;3&quot; unique_id=&quot;10048&quot;&gt;&lt;property id=&quot;20148&quot; value=&quot;5&quot;/&gt;&lt;property id=&quot;20300&quot; value=&quot;Slide 97 - &amp;quot;2 Коринфянам 12:7&amp;quot;&quot;/&gt;&lt;property id=&quot;20307&quot; value=&quot;629&quot;/&gt;&lt;/object&gt;&lt;object type=&quot;3&quot; unique_id=&quot;10049&quot;&gt;&lt;property id=&quot;20148&quot; value=&quot;5&quot;/&gt;&lt;property id=&quot;20300&quot; value=&quot;Slide 98 - &amp;quot;2 Коринфянам 12:7&amp;quot;&quot;/&gt;&lt;property id=&quot;20307&quot; value=&quot;670&quot;/&gt;&lt;/object&gt;&lt;object type=&quot;3&quot; unique_id=&quot;10050&quot;&gt;&lt;property id=&quot;20148&quot; value=&quot;5&quot;/&gt;&lt;property id=&quot;20300&quot; value=&quot;Slide 99 - &amp;quot;2 Коринфянам 12:7&amp;quot;&quot;/&gt;&lt;property id=&quot;20307&quot; value=&quot;637&quot;/&gt;&lt;/object&gt;&lt;object type=&quot;3&quot; unique_id=&quot;10053&quot;&gt;&lt;property id=&quot;20148&quot; value=&quot;5&quot;/&gt;&lt;property id=&quot;20300&quot; value=&quot;Slide 100 - &amp;quot;Исцеление&amp;quot;&quot;/&gt;&lt;property id=&quot;20307&quot; value=&quot;631&quot;/&gt;&lt;/object&gt;&lt;object type=&quot;3&quot; unique_id=&quot;10055&quot;&gt;&lt;property id=&quot;20148&quot; value=&quot;5&quot;/&gt;&lt;property id=&quot;20300&quot; value=&quot;Slide 4 - &amp;quot;Исцеление&amp;quot;&quot;/&gt;&lt;property id=&quot;20307&quot; value=&quot;672&quot;/&gt;&lt;/object&gt;&lt;object type=&quot;3&quot; unique_id=&quot;10056&quot;&gt;&lt;property id=&quot;20148&quot; value=&quot;5&quot;/&gt;&lt;property id=&quot;20300&quot; value=&quot;Slide 7 - &amp;quot;Исцеление&amp;quot;&quot;/&gt;&lt;property id=&quot;20307&quot; value=&quot;675&quot;/&gt;&lt;/object&gt;&lt;object type=&quot;3&quot; unique_id=&quot;10057&quot;&gt;&lt;property id=&quot;20148&quot; value=&quot;5&quot;/&gt;&lt;property id=&quot;20300&quot; value=&quot;Slide 8 - &amp;quot;Исцеление&amp;quot;&quot;/&gt;&lt;property id=&quot;20307&quot; value=&quot;673&quot;/&gt;&lt;/object&gt;&lt;object type=&quot;3&quot; unique_id=&quot;10058&quot;&gt;&lt;property id=&quot;20148&quot; value=&quot;5&quot;/&gt;&lt;property id=&quot;20300&quot; value=&quot;Slide 9 - &amp;quot;Исцеление&amp;quot;&quot;/&gt;&lt;property id=&quot;20307&quot; value=&quot;676&quot;/&gt;&lt;/object&gt;&lt;object type=&quot;3&quot; unique_id=&quot;10059&quot;&gt;&lt;property id=&quot;20148&quot; value=&quot;5&quot;/&gt;&lt;property id=&quot;20300&quot; value=&quot;Slide 11 - &amp;quot;Исцеление&amp;quot;&quot;/&gt;&lt;property id=&quot;20307&quot; value=&quot;677&quot;/&gt;&lt;/object&gt;&lt;object type=&quot;3&quot; unique_id=&quot;10060&quot;&gt;&lt;property id=&quot;20148&quot; value=&quot;5&quot;/&gt;&lt;property id=&quot;20300&quot; value=&quot;Slide 13 - &amp;quot;Исцеление&amp;quot;&quot;/&gt;&lt;property id=&quot;20307&quot; value=&quot;678&quot;/&gt;&lt;/object&gt;&lt;object type=&quot;3&quot; unique_id=&quot;10061&quot;&gt;&lt;property id=&quot;20148&quot; value=&quot;5&quot;/&gt;&lt;property id=&quot;20300&quot; value=&quot;Slide 14 - &amp;quot;Исцеление&amp;quot;&quot;/&gt;&lt;property id=&quot;20307&quot; value=&quot;679&quot;/&gt;&lt;/object&gt;&lt;object type=&quot;3&quot; unique_id=&quot;10062&quot;&gt;&lt;property id=&quot;20148&quot; value=&quot;5&quot;/&gt;&lt;property id=&quot;20300&quot; value=&quot;Slide 16 - &amp;quot;Исцеление&amp;quot;&quot;/&gt;&lt;property id=&quot;20307&quot; value=&quot;681&quot;/&gt;&lt;/object&gt;&lt;object type=&quot;3&quot; unique_id=&quot;10063&quot;&gt;&lt;property id=&quot;20148&quot; value=&quot;5&quot;/&gt;&lt;property id=&quot;20300&quot; value=&quot;Slide 17 - &amp;quot;Исцеление&amp;quot;&quot;/&gt;&lt;property id=&quot;20307&quot; value=&quot;680&quot;/&gt;&lt;/object&gt;&lt;object type=&quot;3&quot; unique_id=&quot;10064&quot;&gt;&lt;property id=&quot;20148&quot; value=&quot;5&quot;/&gt;&lt;property id=&quot;20300&quot; value=&quot;Slide 24 - &amp;quot;Исцеление&amp;quot;&quot;/&gt;&lt;property id=&quot;20307&quot; value=&quot;697&quot;/&gt;&lt;/object&gt;&lt;object type=&quot;3&quot; unique_id=&quot;10065&quot;&gt;&lt;property id=&quot;20148&quot; value=&quot;5&quot;/&gt;&lt;property id=&quot;20300&quot; value=&quot;Slide 25 - &amp;quot;Исцеление&amp;quot;&quot;/&gt;&lt;property id=&quot;20307&quot; value=&quot;698&quot;/&gt;&lt;/object&gt;&lt;object type=&quot;3&quot; unique_id=&quot;10066&quot;&gt;&lt;property id=&quot;20148&quot; value=&quot;5&quot;/&gt;&lt;property id=&quot;20300&quot; value=&quot;Slide 27 - &amp;quot;Исцеление&amp;quot;&quot;/&gt;&lt;property id=&quot;20307&quot; value=&quot;707&quot;/&gt;&lt;/object&gt;&lt;object type=&quot;3&quot; unique_id=&quot;10067&quot;&gt;&lt;property id=&quot;20148&quot; value=&quot;5&quot;/&gt;&lt;property id=&quot;20300&quot; value=&quot;Slide 28 - &amp;quot;Исцеление&amp;quot;&quot;/&gt;&lt;property id=&quot;20307&quot; value=&quot;709&quot;/&gt;&lt;/object&gt;&lt;object type=&quot;3&quot; unique_id=&quot;10068&quot;&gt;&lt;property id=&quot;20148&quot; value=&quot;5&quot;/&gt;&lt;property id=&quot;20300&quot; value=&quot;Slide 29 - &amp;quot;Исцеление&amp;quot;&quot;/&gt;&lt;property id=&quot;20307&quot; value=&quot;708&quot;/&gt;&lt;/object&gt;&lt;object type=&quot;3&quot; unique_id=&quot;10069&quot;&gt;&lt;property id=&quot;20148&quot; value=&quot;5&quot;/&gt;&lt;property id=&quot;20300&quot; value=&quot;Slide 30 - &amp;quot;Исцеление&amp;quot;&quot;/&gt;&lt;property id=&quot;20307&quot; value=&quot;710&quot;/&gt;&lt;/object&gt;&lt;object type=&quot;3&quot; unique_id=&quot;10070&quot;&gt;&lt;property id=&quot;20148&quot; value=&quot;5&quot;/&gt;&lt;property id=&quot;20300&quot; value=&quot;Slide 31 - &amp;quot;Исцеление&amp;quot;&quot;/&gt;&lt;property id=&quot;20307&quot; value=&quot;711&quot;/&gt;&lt;/object&gt;&lt;object type=&quot;3&quot; unique_id=&quot;10071&quot;&gt;&lt;property id=&quot;20148&quot; value=&quot;5&quot;/&gt;&lt;property id=&quot;20300&quot; value=&quot;Slide 32 - &amp;quot;Исцеление&amp;quot;&quot;/&gt;&lt;property id=&quot;20307&quot; value=&quot;712&quot;/&gt;&lt;/object&gt;&lt;object type=&quot;3&quot; unique_id=&quot;10072&quot;&gt;&lt;property id=&quot;20148&quot; value=&quot;5&quot;/&gt;&lt;property id=&quot;20300&quot; value=&quot;Slide 33 - &amp;quot;Исцеление&amp;quot;&quot;/&gt;&lt;property id=&quot;20307&quot; value=&quot;713&quot;/&gt;&lt;/object&gt;&lt;object type=&quot;3&quot; unique_id=&quot;10073&quot;&gt;&lt;property id=&quot;20148&quot; value=&quot;5&quot;/&gt;&lt;property id=&quot;20300&quot; value=&quot;Slide 34 - &amp;quot;Исцеление&amp;quot;&quot;/&gt;&lt;property id=&quot;20307&quot; value=&quot;714&quot;/&gt;&lt;/object&gt;&lt;object type=&quot;3&quot; unique_id=&quot;10074&quot;&gt;&lt;property id=&quot;20148&quot; value=&quot;5&quot;/&gt;&lt;property id=&quot;20300&quot; value=&quot;Slide 35 - &amp;quot;Исцеление&amp;quot;&quot;/&gt;&lt;property id=&quot;20307&quot; value=&quot;715&quot;/&gt;&lt;/object&gt;&lt;object type=&quot;3&quot; unique_id=&quot;10075&quot;&gt;&lt;property id=&quot;20148&quot; value=&quot;5&quot;/&gt;&lt;property id=&quot;20300&quot; value=&quot;Slide 36 - &amp;quot;Исцеление&amp;quot;&quot;/&gt;&lt;property id=&quot;20307&quot; value=&quot;716&quot;/&gt;&lt;/object&gt;&lt;object type=&quot;3&quot; unique_id=&quot;10076&quot;&gt;&lt;property id=&quot;20148&quot; value=&quot;5&quot;/&gt;&lt;property id=&quot;20300&quot; value=&quot;Slide 37 - &amp;quot;Исцеление&amp;quot;&quot;/&gt;&lt;property id=&quot;20307&quot; value=&quot;721&quot;/&gt;&lt;/object&gt;&lt;object type=&quot;3&quot; unique_id=&quot;10077&quot;&gt;&lt;property id=&quot;20148&quot; value=&quot;5&quot;/&gt;&lt;property id=&quot;20300&quot; value=&quot;Slide 38 - &amp;quot;Исцеление&amp;quot;&quot;/&gt;&lt;property id=&quot;20307&quot; value=&quot;736&quot;/&gt;&lt;/object&gt;&lt;object type=&quot;3&quot; unique_id=&quot;10078&quot;&gt;&lt;property id=&quot;20148&quot; value=&quot;5&quot;/&gt;&lt;property id=&quot;20300&quot; value=&quot;Slide 39 - &amp;quot;Исцеление&amp;quot;&quot;/&gt;&lt;property id=&quot;20307&quot; value=&quot;737&quot;/&gt;&lt;/object&gt;&lt;object type=&quot;3&quot; unique_id=&quot;10079&quot;&gt;&lt;property id=&quot;20148&quot; value=&quot;5&quot;/&gt;&lt;property id=&quot;20300&quot; value=&quot;Slide 40 - &amp;quot;Исцеление&amp;quot;&quot;/&gt;&lt;property id=&quot;20307&quot; value=&quot;738&quot;/&gt;&lt;/object&gt;&lt;object type=&quot;3&quot; unique_id=&quot;10080&quot;&gt;&lt;property id=&quot;20148&quot; value=&quot;5&quot;/&gt;&lt;property id=&quot;20300&quot; value=&quot;Slide 41 - &amp;quot;Исцеление&amp;quot;&quot;/&gt;&lt;property id=&quot;20307&quot; value=&quot;739&quot;/&gt;&lt;/object&gt;&lt;object type=&quot;3&quot; unique_id=&quot;10081&quot;&gt;&lt;property id=&quot;20148&quot; value=&quot;5&quot;/&gt;&lt;property id=&quot;20300&quot; value=&quot;Slide 42 - &amp;quot;Исцеление&amp;quot;&quot;/&gt;&lt;property id=&quot;20307&quot; value=&quot;740&quot;/&gt;&lt;/object&gt;&lt;object type=&quot;3&quot; unique_id=&quot;10082&quot;&gt;&lt;property id=&quot;20148&quot; value=&quot;5&quot;/&gt;&lt;property id=&quot;20300&quot; value=&quot;Slide 43 - &amp;quot;Исцеление&amp;quot;&quot;/&gt;&lt;property id=&quot;20307&quot; value=&quot;741&quot;/&gt;&lt;/object&gt;&lt;object type=&quot;3&quot; unique_id=&quot;10083&quot;&gt;&lt;property id=&quot;20148&quot; value=&quot;5&quot;/&gt;&lt;property id=&quot;20300&quot; value=&quot;Slide 44 - &amp;quot;Исцеление&amp;quot;&quot;/&gt;&lt;property id=&quot;20307&quot; value=&quot;742&quot;/&gt;&lt;/object&gt;&lt;object type=&quot;3&quot; unique_id=&quot;10084&quot;&gt;&lt;property id=&quot;20148&quot; value=&quot;5&quot;/&gt;&lt;property id=&quot;20300&quot; value=&quot;Slide 45 - &amp;quot;Исцеление&amp;quot;&quot;/&gt;&lt;property id=&quot;20307&quot; value=&quot;719&quot;/&gt;&lt;/object&gt;&lt;object type=&quot;3&quot; unique_id=&quot;10085&quot;&gt;&lt;property id=&quot;20148&quot; value=&quot;5&quot;/&gt;&lt;property id=&quot;20300&quot; value=&quot;Slide 46 - &amp;quot;Исцеление&amp;quot;&quot;/&gt;&lt;property id=&quot;20307&quot; value=&quot;718&quot;/&gt;&lt;/object&gt;&lt;object type=&quot;3&quot; unique_id=&quot;10086&quot;&gt;&lt;property id=&quot;20148&quot; value=&quot;5&quot;/&gt;&lt;property id=&quot;20300&quot; value=&quot;Slide 47 - &amp;quot;Исцеление&amp;quot;&quot;/&gt;&lt;property id=&quot;20307&quot; value=&quot;722&quot;/&gt;&lt;/object&gt;&lt;object type=&quot;3&quot; unique_id=&quot;10087&quot;&gt;&lt;property id=&quot;20148&quot; value=&quot;5&quot;/&gt;&lt;property id=&quot;20300&quot; value=&quot;Slide 48 - &amp;quot;Исцеление&amp;quot;&quot;/&gt;&lt;property id=&quot;20307&quot; value=&quot;724&quot;/&gt;&lt;/object&gt;&lt;object type=&quot;3&quot; unique_id=&quot;10088&quot;&gt;&lt;property id=&quot;20148&quot; value=&quot;5&quot;/&gt;&lt;property id=&quot;20300&quot; value=&quot;Slide 49 - &amp;quot;Исцеление&amp;quot;&quot;/&gt;&lt;property id=&quot;20307&quot; value=&quot;733&quot;/&gt;&lt;/object&gt;&lt;object type=&quot;3&quot; unique_id=&quot;10089&quot;&gt;&lt;property id=&quot;20148&quot; value=&quot;5&quot;/&gt;&lt;property id=&quot;20300&quot; value=&quot;Slide 50 - &amp;quot;Исцеление&amp;quot;&quot;/&gt;&lt;property id=&quot;20307&quot; value=&quot;729&quot;/&gt;&lt;/object&gt;&lt;object type=&quot;3&quot; unique_id=&quot;10090&quot;&gt;&lt;property id=&quot;20148&quot; value=&quot;5&quot;/&gt;&lt;property id=&quot;20300&quot; value=&quot;Slide 51 - &amp;quot;Исцеление&amp;quot;&quot;/&gt;&lt;property id=&quot;20307&quot; value=&quot;730&quot;/&gt;&lt;/object&gt;&lt;object type=&quot;3&quot; unique_id=&quot;10091&quot;&gt;&lt;property id=&quot;20148&quot; value=&quot;5&quot;/&gt;&lt;property id=&quot;20300&quot; value=&quot;Slide 52 - &amp;quot;Исцеление&amp;quot;&quot;/&gt;&lt;property id=&quot;20307&quot; value=&quot;731&quot;/&gt;&lt;/object&gt;&lt;object type=&quot;3&quot; unique_id=&quot;10092&quot;&gt;&lt;property id=&quot;20148&quot; value=&quot;5&quot;/&gt;&lt;property id=&quot;20300&quot; value=&quot;Slide 53 - &amp;quot;Исцеление&amp;quot;&quot;/&gt;&lt;property id=&quot;20307&quot; value=&quot;732&quot;/&gt;&lt;/object&gt;&lt;object type=&quot;3&quot; unique_id=&quot;10093&quot;&gt;&lt;property id=&quot;20148&quot; value=&quot;5&quot;/&gt;&lt;property id=&quot;20300&quot; value=&quot;Slide 54 - &amp;quot;Исцеление&amp;quot;&quot;/&gt;&lt;property id=&quot;20307&quot; value=&quot;734&quot;/&gt;&lt;/object&gt;&lt;object type=&quot;3&quot; unique_id=&quot;10094&quot;&gt;&lt;property id=&quot;20148&quot; value=&quot;5&quot;/&gt;&lt;property id=&quot;20300&quot; value=&quot;Slide 55 - &amp;quot;Исцеление&amp;quot;&quot;/&gt;&lt;property id=&quot;20307&quot; value=&quot;735&quot;/&gt;&lt;/object&gt;&lt;object type=&quot;3&quot; unique_id=&quot;10095&quot;&gt;&lt;property id=&quot;20148&quot; value=&quot;5&quot;/&gt;&lt;property id=&quot;20300&quot; value=&quot;Slide 59 - &amp;quot;Виды исцелений&amp;quot;&quot;/&gt;&lt;property id=&quot;20307&quot; value=&quot;687&quot;/&gt;&lt;/object&gt;&lt;object type=&quot;3&quot; unique_id=&quot;10096&quot;&gt;&lt;property id=&quot;20148&quot; value=&quot;5&quot;/&gt;&lt;property id=&quot;20300&quot; value=&quot;Slide 60 - &amp;quot;Способ исцеления&amp;quot;&quot;/&gt;&lt;property id=&quot;20307&quot; value=&quot;688&quot;/&gt;&lt;/object&gt;&lt;object type=&quot;3&quot; unique_id=&quot;10097&quot;&gt;&lt;property id=&quot;20148&quot; value=&quot;5&quot;/&gt;&lt;property id=&quot;20300&quot; value=&quot;Slide 62 - &amp;quot;Особенности&amp;quot;&quot;/&gt;&lt;property id=&quot;20307&quot; value=&quot;689&quot;/&gt;&lt;/object&gt;&lt;object type=&quot;3&quot; unique_id=&quot;10098&quot;&gt;&lt;property id=&quot;20148&quot; value=&quot;5&quot;/&gt;&lt;property id=&quot;20300&quot; value=&quot;Slide 64 - &amp;quot;Способ исцеления&amp;quot;&quot;/&gt;&lt;property id=&quot;20307&quot; value=&quot;690&quot;/&gt;&lt;/object&gt;&lt;object type=&quot;3&quot; unique_id=&quot;10099&quot;&gt;&lt;property id=&quot;20148&quot; value=&quot;5&quot;/&gt;&lt;property id=&quot;20300&quot; value=&quot;Slide 65 - &amp;quot;Особенности&amp;quot;&quot;/&gt;&lt;property id=&quot;20307&quot; value=&quot;691&quot;/&gt;&lt;/object&gt;&lt;object type=&quot;3&quot; unique_id=&quot;10100&quot;&gt;&lt;property id=&quot;20148&quot; value=&quot;5&quot;/&gt;&lt;property id=&quot;20300&quot; value=&quot;Slide 67 - &amp;quot;Дары исцелений&amp;quot;&quot;/&gt;&lt;property id=&quot;20307&quot; value=&quot;696&quot;/&gt;&lt;/object&gt;&lt;object type=&quot;3&quot; unique_id=&quot;10101&quot;&gt;&lt;property id=&quot;20148&quot; value=&quot;5&quot;/&gt;&lt;property id=&quot;20300&quot; value=&quot;Slide 69 - &amp;quot;Иаков 5:14-15&amp;quot;&quot;/&gt;&lt;property id=&quot;20307&quot; value=&quot;692&quot;/&gt;&lt;/object&gt;&lt;object type=&quot;3&quot; unique_id=&quot;10102&quot;&gt;&lt;property id=&quot;20148&quot; value=&quot;5&quot;/&gt;&lt;property id=&quot;20300&quot; value=&quot;Slide 70 - &amp;quot;Иаков 5:14-15&amp;quot;&quot;/&gt;&lt;property id=&quot;20307&quot; value=&quot;693&quot;/&gt;&lt;/object&gt;&lt;object type=&quot;3&quot; unique_id=&quot;10103&quot;&gt;&lt;property id=&quot;20148&quot; value=&quot;5&quot;/&gt;&lt;property id=&quot;20300&quot; value=&quot;Slide 71 - &amp;quot;Иаков 5:14-15&amp;quot;&quot;/&gt;&lt;property id=&quot;20307&quot; value=&quot;695&quot;/&gt;&lt;/object&gt;&lt;object type=&quot;3&quot; unique_id=&quot;10104&quot;&gt;&lt;property id=&quot;20148&quot; value=&quot;5&quot;/&gt;&lt;property id=&quot;20300&quot; value=&quot;Slide 72 - &amp;quot;Иаков 5:14-15&amp;quot;&quot;/&gt;&lt;property id=&quot;20307&quot; value=&quot;694&quot;/&gt;&lt;/object&gt;&lt;object type=&quot;3&quot; unique_id=&quot;10105&quot;&gt;&lt;property id=&quot;20148&quot; value=&quot;5&quot;/&gt;&lt;property id=&quot;20300&quot; value=&quot;Slide 73 - &amp;quot;Общий принцип&amp;quot;&quot;/&gt;&lt;property id=&quot;20307&quot; value=&quot;685&quot;/&gt;&lt;/object&gt;&lt;object type=&quot;3&quot; unique_id=&quot;10106&quot;&gt;&lt;property id=&quot;20148&quot; value=&quot;5&quot;/&gt;&lt;property id=&quot;20300&quot; value=&quot;Slide 75 - &amp;quot;Конкретные случаи&amp;quot;&quot;/&gt;&lt;property id=&quot;20307&quot; value=&quot;686&quot;/&gt;&lt;/object&gt;&lt;object type=&quot;3&quot; unique_id=&quot;10107&quot;&gt;&lt;property id=&quot;20148&quot; value=&quot;5&quot;/&gt;&lt;property id=&quot;20300&quot; value=&quot;Slide 78 - &amp;quot;Конкретные случаи&amp;quot;&quot;/&gt;&lt;property id=&quot;20307&quot; value=&quot;683&quot;/&gt;&lt;/object&gt;&lt;object type=&quot;3&quot; unique_id=&quot;10108&quot;&gt;&lt;property id=&quot;20148&quot; value=&quot;5&quot;/&gt;&lt;property id=&quot;20300&quot; value=&quot;Slide 79 - &amp;quot;Конкретные случаи&amp;quot;&quot;/&gt;&lt;property id=&quot;20307&quot; value=&quot;684&quot;/&gt;&lt;/object&gt;&lt;object type=&quot;3&quot; unique_id=&quot;10109&quot;&gt;&lt;property id=&quot;20148&quot; value=&quot;5&quot;/&gt;&lt;property id=&quot;20300&quot; value=&quot;Slide 84 - &amp;quot;Бытие 27:1&amp;quot;&quot;/&gt;&lt;property id=&quot;20307&quot; value=&quot;700&quot;/&gt;&lt;/object&gt;&lt;object type=&quot;3&quot; unique_id=&quot;10110&quot;&gt;&lt;property id=&quot;20148&quot; value=&quot;5&quot;/&gt;&lt;property id=&quot;20300&quot; value=&quot;Slide 85 - &amp;quot;Бытие 32:31&amp;quot;&quot;/&gt;&lt;property id=&quot;20307&quot; value=&quot;701&quot;/&gt;&lt;/object&gt;&lt;object type=&quot;3&quot; unique_id=&quot;10111&quot;&gt;&lt;property id=&quot;20148&quot; value=&quot;5&quot;/&gt;&lt;property id=&quot;20300&quot; value=&quot;Slide 86 - &amp;quot;1 Царств 3:2&amp;quot;&quot;/&gt;&lt;property id=&quot;20307&quot; value=&quot;702&quot;/&gt;&lt;/object&gt;&lt;object type=&quot;3&quot; unique_id=&quot;10112&quot;&gt;&lt;property id=&quot;20148&quot; value=&quot;5&quot;/&gt;&lt;property id=&quot;20300&quot; value=&quot;Slide 87 - &amp;quot;3 Царств 15:23&amp;quot;&quot;/&gt;&lt;property id=&quot;20307&quot; value=&quot;703&quot;/&gt;&lt;/object&gt;&lt;object type=&quot;3&quot; unique_id=&quot;10113&quot;&gt;&lt;property id=&quot;20148&quot; value=&quot;5&quot;/&gt;&lt;property id=&quot;20300&quot; value=&quot;Slide 88 - &amp;quot;3 Царств 14:4&amp;quot;&quot;/&gt;&lt;property id=&quot;20307&quot; value=&quot;704&quot;/&gt;&lt;/object&gt;&lt;object type=&quot;3&quot; unique_id=&quot;10114&quot;&gt;&lt;property id=&quot;20148&quot; value=&quot;5&quot;/&gt;&lt;property id=&quot;20300&quot; value=&quot;Slide 89 - &amp;quot;4 Царств 20:1&amp;quot;&quot;/&gt;&lt;property id=&quot;20307&quot; value=&quot;70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ibbons">
  <a:themeElements>
    <a:clrScheme name="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FFFFFF"/>
      </a:hlink>
      <a:folHlink>
        <a:srgbClr val="FFFFFF"/>
      </a:folHlink>
    </a:clrScheme>
    <a:fontScheme name="Ribb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ibbons 6">
    <a:dk1>
      <a:srgbClr val="000022"/>
    </a:dk1>
    <a:lt1>
      <a:srgbClr val="FFFFFF"/>
    </a:lt1>
    <a:dk2>
      <a:srgbClr val="000066"/>
    </a:dk2>
    <a:lt2>
      <a:srgbClr val="FFCC00"/>
    </a:lt2>
    <a:accent1>
      <a:srgbClr val="666699"/>
    </a:accent1>
    <a:accent2>
      <a:srgbClr val="000048"/>
    </a:accent2>
    <a:accent3>
      <a:srgbClr val="AAAAB8"/>
    </a:accent3>
    <a:accent4>
      <a:srgbClr val="DADADA"/>
    </a:accent4>
    <a:accent5>
      <a:srgbClr val="B8B8CA"/>
    </a:accent5>
    <a:accent6>
      <a:srgbClr val="000040"/>
    </a:accent6>
    <a:hlink>
      <a:srgbClr val="9999FF"/>
    </a:hlink>
    <a:folHlink>
      <a:srgbClr val="000099"/>
    </a:folHlink>
  </a:clrScheme>
</a:themeOverride>
</file>

<file path=ppt/theme/themeOverride2.xml><?xml version="1.0" encoding="utf-8"?>
<a:themeOverride xmlns:a="http://schemas.openxmlformats.org/drawingml/2006/main">
  <a:clrScheme name="Ribbons 6">
    <a:dk1>
      <a:srgbClr val="000022"/>
    </a:dk1>
    <a:lt1>
      <a:srgbClr val="FFFFFF"/>
    </a:lt1>
    <a:dk2>
      <a:srgbClr val="000066"/>
    </a:dk2>
    <a:lt2>
      <a:srgbClr val="FFCC00"/>
    </a:lt2>
    <a:accent1>
      <a:srgbClr val="666699"/>
    </a:accent1>
    <a:accent2>
      <a:srgbClr val="000048"/>
    </a:accent2>
    <a:accent3>
      <a:srgbClr val="AAAAB8"/>
    </a:accent3>
    <a:accent4>
      <a:srgbClr val="DADADA"/>
    </a:accent4>
    <a:accent5>
      <a:srgbClr val="B8B8CA"/>
    </a:accent5>
    <a:accent6>
      <a:srgbClr val="000040"/>
    </a:accent6>
    <a:hlink>
      <a:srgbClr val="9999FF"/>
    </a:hlink>
    <a:folHlink>
      <a:srgbClr val="000099"/>
    </a:folHlink>
  </a:clrScheme>
</a:themeOverride>
</file>

<file path=ppt/theme/themeOverride3.xml><?xml version="1.0" encoding="utf-8"?>
<a:themeOverride xmlns:a="http://schemas.openxmlformats.org/drawingml/2006/main">
  <a:clrScheme name="Ribbons 4">
    <a:dk1>
      <a:srgbClr val="000F1E"/>
    </a:dk1>
    <a:lt1>
      <a:srgbClr val="FFFFFF"/>
    </a:lt1>
    <a:dk2>
      <a:srgbClr val="003366"/>
    </a:dk2>
    <a:lt2>
      <a:srgbClr val="33CCCC"/>
    </a:lt2>
    <a:accent1>
      <a:srgbClr val="006699"/>
    </a:accent1>
    <a:accent2>
      <a:srgbClr val="003366"/>
    </a:accent2>
    <a:accent3>
      <a:srgbClr val="AAADB8"/>
    </a:accent3>
    <a:accent4>
      <a:srgbClr val="DADADA"/>
    </a:accent4>
    <a:accent5>
      <a:srgbClr val="AAB8CA"/>
    </a:accent5>
    <a:accent6>
      <a:srgbClr val="002D5C"/>
    </a:accent6>
    <a:hlink>
      <a:srgbClr val="0099CC"/>
    </a:hlink>
    <a:folHlink>
      <a:srgbClr val="009999"/>
    </a:folHlink>
  </a:clrScheme>
</a:themeOverride>
</file>

<file path=ppt/theme/themeOverride4.xml><?xml version="1.0" encoding="utf-8"?>
<a:themeOverride xmlns:a="http://schemas.openxmlformats.org/drawingml/2006/main">
  <a:clrScheme name="Ribbons 4">
    <a:dk1>
      <a:srgbClr val="000F1E"/>
    </a:dk1>
    <a:lt1>
      <a:srgbClr val="FFFFFF"/>
    </a:lt1>
    <a:dk2>
      <a:srgbClr val="003366"/>
    </a:dk2>
    <a:lt2>
      <a:srgbClr val="33CCCC"/>
    </a:lt2>
    <a:accent1>
      <a:srgbClr val="006699"/>
    </a:accent1>
    <a:accent2>
      <a:srgbClr val="003366"/>
    </a:accent2>
    <a:accent3>
      <a:srgbClr val="AAADB8"/>
    </a:accent3>
    <a:accent4>
      <a:srgbClr val="DADADA"/>
    </a:accent4>
    <a:accent5>
      <a:srgbClr val="AAB8CA"/>
    </a:accent5>
    <a:accent6>
      <a:srgbClr val="002D5C"/>
    </a:accent6>
    <a:hlink>
      <a:srgbClr val="0099CC"/>
    </a:hlink>
    <a:folHlink>
      <a:srgbClr val="009999"/>
    </a:folHlink>
  </a:clrScheme>
</a:themeOverride>
</file>

<file path=ppt/theme/themeOverride5.xml><?xml version="1.0" encoding="utf-8"?>
<a:themeOverride xmlns:a="http://schemas.openxmlformats.org/drawingml/2006/main">
  <a:clrScheme name="Ribbons 4">
    <a:dk1>
      <a:srgbClr val="000F1E"/>
    </a:dk1>
    <a:lt1>
      <a:srgbClr val="FFFFFF"/>
    </a:lt1>
    <a:dk2>
      <a:srgbClr val="003366"/>
    </a:dk2>
    <a:lt2>
      <a:srgbClr val="33CCCC"/>
    </a:lt2>
    <a:accent1>
      <a:srgbClr val="006699"/>
    </a:accent1>
    <a:accent2>
      <a:srgbClr val="003366"/>
    </a:accent2>
    <a:accent3>
      <a:srgbClr val="AAADB8"/>
    </a:accent3>
    <a:accent4>
      <a:srgbClr val="DADADA"/>
    </a:accent4>
    <a:accent5>
      <a:srgbClr val="AAB8CA"/>
    </a:accent5>
    <a:accent6>
      <a:srgbClr val="002D5C"/>
    </a:accent6>
    <a:hlink>
      <a:srgbClr val="0099CC"/>
    </a:hlink>
    <a:folHlink>
      <a:srgbClr val="009999"/>
    </a:folHlink>
  </a:clrScheme>
</a:themeOverride>
</file>

<file path=ppt/theme/themeOverride6.xml><?xml version="1.0" encoding="utf-8"?>
<a:themeOverride xmlns:a="http://schemas.openxmlformats.org/drawingml/2006/main">
  <a:clrScheme name="Ribbons 4">
    <a:dk1>
      <a:srgbClr val="000F1E"/>
    </a:dk1>
    <a:lt1>
      <a:srgbClr val="FFFFFF"/>
    </a:lt1>
    <a:dk2>
      <a:srgbClr val="003366"/>
    </a:dk2>
    <a:lt2>
      <a:srgbClr val="33CCCC"/>
    </a:lt2>
    <a:accent1>
      <a:srgbClr val="006699"/>
    </a:accent1>
    <a:accent2>
      <a:srgbClr val="003366"/>
    </a:accent2>
    <a:accent3>
      <a:srgbClr val="AAADB8"/>
    </a:accent3>
    <a:accent4>
      <a:srgbClr val="DADADA"/>
    </a:accent4>
    <a:accent5>
      <a:srgbClr val="AAB8CA"/>
    </a:accent5>
    <a:accent6>
      <a:srgbClr val="002D5C"/>
    </a:accent6>
    <a:hlink>
      <a:srgbClr val="0099CC"/>
    </a:hlink>
    <a:folHlink>
      <a:srgbClr val="009999"/>
    </a:folHlink>
  </a:clrScheme>
</a:themeOverride>
</file>

<file path=ppt/theme/themeOverride7.xml><?xml version="1.0" encoding="utf-8"?>
<a:themeOverride xmlns:a="http://schemas.openxmlformats.org/drawingml/2006/main">
  <a:clrScheme name="Ribbons 4">
    <a:dk1>
      <a:srgbClr val="000F1E"/>
    </a:dk1>
    <a:lt1>
      <a:srgbClr val="FFFFFF"/>
    </a:lt1>
    <a:dk2>
      <a:srgbClr val="003366"/>
    </a:dk2>
    <a:lt2>
      <a:srgbClr val="33CCCC"/>
    </a:lt2>
    <a:accent1>
      <a:srgbClr val="006699"/>
    </a:accent1>
    <a:accent2>
      <a:srgbClr val="003366"/>
    </a:accent2>
    <a:accent3>
      <a:srgbClr val="AAADB8"/>
    </a:accent3>
    <a:accent4>
      <a:srgbClr val="DADADA"/>
    </a:accent4>
    <a:accent5>
      <a:srgbClr val="AAB8CA"/>
    </a:accent5>
    <a:accent6>
      <a:srgbClr val="002D5C"/>
    </a:accent6>
    <a:hlink>
      <a:srgbClr val="0099CC"/>
    </a:hlink>
    <a:folHlink>
      <a:srgbClr val="009999"/>
    </a:folHlink>
  </a:clrScheme>
</a:themeOverride>
</file>

<file path=ppt/theme/themeOverride8.xml><?xml version="1.0" encoding="utf-8"?>
<a:themeOverride xmlns:a="http://schemas.openxmlformats.org/drawingml/2006/main">
  <a:clrScheme name="Ribbons 4">
    <a:dk1>
      <a:srgbClr val="000F1E"/>
    </a:dk1>
    <a:lt1>
      <a:srgbClr val="FFFFFF"/>
    </a:lt1>
    <a:dk2>
      <a:srgbClr val="003366"/>
    </a:dk2>
    <a:lt2>
      <a:srgbClr val="33CCCC"/>
    </a:lt2>
    <a:accent1>
      <a:srgbClr val="006699"/>
    </a:accent1>
    <a:accent2>
      <a:srgbClr val="003366"/>
    </a:accent2>
    <a:accent3>
      <a:srgbClr val="AAADB8"/>
    </a:accent3>
    <a:accent4>
      <a:srgbClr val="DADADA"/>
    </a:accent4>
    <a:accent5>
      <a:srgbClr val="AAB8CA"/>
    </a:accent5>
    <a:accent6>
      <a:srgbClr val="002D5C"/>
    </a:accent6>
    <a:hlink>
      <a:srgbClr val="0099CC"/>
    </a:hlink>
    <a:folHlink>
      <a:srgbClr val="0099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11214</TotalTime>
  <Words>3561</Words>
  <Application>Microsoft Office PowerPoint</Application>
  <PresentationFormat>On-screen Show (4:3)</PresentationFormat>
  <Paragraphs>580</Paragraphs>
  <Slides>100</Slides>
  <Notes>100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2" baseType="lpstr">
      <vt:lpstr>Arial</vt:lpstr>
      <vt:lpstr>Arial Black</vt:lpstr>
      <vt:lpstr>Franklin Gothic Medium</vt:lpstr>
      <vt:lpstr>Graeca</vt:lpstr>
      <vt:lpstr>GraecaII</vt:lpstr>
      <vt:lpstr>Hebraica</vt:lpstr>
      <vt:lpstr>Impact</vt:lpstr>
      <vt:lpstr>MS Sans Serif</vt:lpstr>
      <vt:lpstr>Tahoma</vt:lpstr>
      <vt:lpstr>Times New Roman</vt:lpstr>
      <vt:lpstr>Verdana</vt:lpstr>
      <vt:lpstr>Ribbons</vt:lpstr>
      <vt:lpstr>Исцеление</vt:lpstr>
      <vt:lpstr>PowerPoint Presentation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Исцеление</vt:lpstr>
      <vt:lpstr>Виды исцелений</vt:lpstr>
      <vt:lpstr>Способ исцеления</vt:lpstr>
      <vt:lpstr>Исцеление всех</vt:lpstr>
      <vt:lpstr>Особенности</vt:lpstr>
      <vt:lpstr>Исцеление всех</vt:lpstr>
      <vt:lpstr>Способ исцеления</vt:lpstr>
      <vt:lpstr>Особенности</vt:lpstr>
      <vt:lpstr>3 Иоанна 2</vt:lpstr>
      <vt:lpstr>Дары исцелений</vt:lpstr>
      <vt:lpstr>Иаков 5:14-15</vt:lpstr>
      <vt:lpstr>Иаков 5:14-15</vt:lpstr>
      <vt:lpstr>Иаков 5:14-15</vt:lpstr>
      <vt:lpstr>Иаков 5:14-15</vt:lpstr>
      <vt:lpstr>Иаков 5:14-15</vt:lpstr>
      <vt:lpstr>Общий принцип</vt:lpstr>
      <vt:lpstr>Общий принцип</vt:lpstr>
      <vt:lpstr>Конкретные случаи</vt:lpstr>
      <vt:lpstr>Общий принцип</vt:lpstr>
      <vt:lpstr>Общий принцип</vt:lpstr>
      <vt:lpstr>Конкретные случаи</vt:lpstr>
      <vt:lpstr>Конкретные случаи</vt:lpstr>
      <vt:lpstr>Исаии 53:3-6</vt:lpstr>
      <vt:lpstr>Немощи</vt:lpstr>
      <vt:lpstr>Болезни</vt:lpstr>
      <vt:lpstr>4 Царств 13:14</vt:lpstr>
      <vt:lpstr>Бытие 27:1</vt:lpstr>
      <vt:lpstr>Бытие 32:31</vt:lpstr>
      <vt:lpstr>1 Царств 3:2</vt:lpstr>
      <vt:lpstr>3 Царств 15:23</vt:lpstr>
      <vt:lpstr>3 Царств 14:4</vt:lpstr>
      <vt:lpstr>4 Царств 20:1</vt:lpstr>
      <vt:lpstr>К Галатам 4:13</vt:lpstr>
      <vt:lpstr>К Филиппийцам 2:27</vt:lpstr>
      <vt:lpstr>1 Тимофею 5:23</vt:lpstr>
      <vt:lpstr>2 Тимофею 4:20</vt:lpstr>
      <vt:lpstr>2 Коринфянам 12:7</vt:lpstr>
      <vt:lpstr>2 Коринфянам 12:7</vt:lpstr>
      <vt:lpstr>2 Коринфянам 12:7</vt:lpstr>
      <vt:lpstr>2 Коринфянам 12:7</vt:lpstr>
      <vt:lpstr>2 Коринфянам 12:7</vt:lpstr>
      <vt:lpstr>2 Коринфянам 12:7</vt:lpstr>
      <vt:lpstr>Исцеление</vt:lpstr>
    </vt:vector>
  </TitlesOfParts>
  <Company>preferred customer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Спасение</dc:title>
  <dc:creator>preferred customerPK</dc:creator>
  <cp:lastModifiedBy>Tom and Nancy Wespetal</cp:lastModifiedBy>
  <cp:revision>236</cp:revision>
  <dcterms:created xsi:type="dcterms:W3CDTF">2002-04-14T10:11:35Z</dcterms:created>
  <dcterms:modified xsi:type="dcterms:W3CDTF">2017-09-25T14:23:50Z</dcterms:modified>
</cp:coreProperties>
</file>